
<file path=[Content_Types].xml><?xml version="1.0" encoding="utf-8"?>
<Types xmlns="http://schemas.openxmlformats.org/package/2006/content-types">
  <Override PartName="/ppt/slides/slide18.xml" ContentType="application/vnd.openxmlformats-officedocument.presentationml.slide+xml"/>
  <Default Extension="pict" ContentType="image/pict"/>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9"/>
  </p:notesMasterIdLst>
  <p:handoutMasterIdLst>
    <p:handoutMasterId r:id="rId40"/>
  </p:handoutMasterIdLst>
  <p:sldIdLst>
    <p:sldId id="263" r:id="rId2"/>
    <p:sldId id="266" r:id="rId3"/>
    <p:sldId id="256" r:id="rId4"/>
    <p:sldId id="291" r:id="rId5"/>
    <p:sldId id="267" r:id="rId6"/>
    <p:sldId id="262" r:id="rId7"/>
    <p:sldId id="261" r:id="rId8"/>
    <p:sldId id="260" r:id="rId9"/>
    <p:sldId id="268" r:id="rId10"/>
    <p:sldId id="273" r:id="rId11"/>
    <p:sldId id="278" r:id="rId12"/>
    <p:sldId id="277" r:id="rId13"/>
    <p:sldId id="283" r:id="rId14"/>
    <p:sldId id="270" r:id="rId15"/>
    <p:sldId id="279" r:id="rId16"/>
    <p:sldId id="280" r:id="rId17"/>
    <p:sldId id="281" r:id="rId18"/>
    <p:sldId id="282" r:id="rId19"/>
    <p:sldId id="271" r:id="rId20"/>
    <p:sldId id="276" r:id="rId21"/>
    <p:sldId id="275" r:id="rId22"/>
    <p:sldId id="274" r:id="rId23"/>
    <p:sldId id="296" r:id="rId24"/>
    <p:sldId id="294" r:id="rId25"/>
    <p:sldId id="285" r:id="rId26"/>
    <p:sldId id="295" r:id="rId27"/>
    <p:sldId id="286" r:id="rId28"/>
    <p:sldId id="287" r:id="rId29"/>
    <p:sldId id="290" r:id="rId30"/>
    <p:sldId id="288" r:id="rId31"/>
    <p:sldId id="289" r:id="rId32"/>
    <p:sldId id="272" r:id="rId33"/>
    <p:sldId id="264" r:id="rId34"/>
    <p:sldId id="284" r:id="rId35"/>
    <p:sldId id="298" r:id="rId36"/>
    <p:sldId id="297" r:id="rId37"/>
    <p:sldId id="26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clrMode="gray" scaleToFitPaper="1" frame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napVertSplitter="1" vertBarState="minimized">
    <p:restoredLeft sz="10638" autoAdjust="0"/>
    <p:restoredTop sz="94660"/>
  </p:normalViewPr>
  <p:slideViewPr>
    <p:cSldViewPr snapToGrid="0" snapToObjects="1" showGuides="1">
      <p:cViewPr>
        <p:scale>
          <a:sx n="150" d="100"/>
          <a:sy n="150" d="100"/>
        </p:scale>
        <p:origin x="-88" y="344"/>
      </p:cViewPr>
      <p:guideLst>
        <p:guide orient="horz" pos="2285"/>
        <p:guide pos="2880"/>
      </p:guideLst>
    </p:cSldViewPr>
  </p:slid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9A1B87-1454-684B-B2A3-4F5202519FB5}" type="datetimeFigureOut">
              <a:rPr lang="en-US" smtClean="0"/>
              <a:pPr/>
              <a:t>12/2/11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9739C1-173F-FE4E-B944-133D038157C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F07BC5-90BE-944D-888E-6D8DEAAC74AE}" type="datetimeFigureOut">
              <a:rPr lang="en-US" smtClean="0"/>
              <a:pPr/>
              <a:t>12/2/11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B0F5A3-EB07-B643-8E30-D4DF79DE01A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5DF8154-1A03-2944-AD5B-BC283C978092}" type="datetime1">
              <a:rPr lang="en-US"/>
              <a:pPr/>
              <a:t>12/2/11</a:t>
            </a:fld>
            <a:endParaRPr lang="en-US" dirty="0"/>
          </a:p>
        </p:txBody>
      </p:sp>
      <p:sp>
        <p:nvSpPr>
          <p:cNvPr id="7" name="Rectangle 7"/>
          <p:cNvSpPr>
            <a:spLocks noGrp="1" noChangeArrowheads="1"/>
          </p:cNvSpPr>
          <p:nvPr>
            <p:ph type="sldNum" sz="quarter" idx="5"/>
          </p:nvPr>
        </p:nvSpPr>
        <p:spPr>
          <a:ln/>
        </p:spPr>
        <p:txBody>
          <a:bodyPr/>
          <a:lstStyle/>
          <a:p>
            <a:fld id="{D7B4CA3B-46AB-EC4C-B617-0CF7DDBC32E7}" type="slidenum">
              <a:rPr lang="en-US"/>
              <a:pPr/>
              <a:t>24</a:t>
            </a:fld>
            <a:endParaRPr lang="en-US" dirty="0"/>
          </a:p>
        </p:txBody>
      </p:sp>
      <p:sp>
        <p:nvSpPr>
          <p:cNvPr id="77826" name="Rectangle 2"/>
          <p:cNvSpPr>
            <a:spLocks noGrp="1" noRot="1" noChangeAspect="1" noChangeArrowheads="1" noTextEdit="1"/>
          </p:cNvSpPr>
          <p:nvPr>
            <p:ph type="sldImg"/>
          </p:nvPr>
        </p:nvSpPr>
        <p:spPr>
          <a:xfrm>
            <a:off x="1146175" y="685800"/>
            <a:ext cx="4570413" cy="3429000"/>
          </a:xfrm>
          <a:ln/>
        </p:spPr>
      </p:sp>
      <p:sp>
        <p:nvSpPr>
          <p:cNvPr id="77827" name="Rectangle 3"/>
          <p:cNvSpPr>
            <a:spLocks noGrp="1" noChangeArrowheads="1"/>
          </p:cNvSpPr>
          <p:nvPr>
            <p:ph type="body" idx="1"/>
          </p:nvPr>
        </p:nvSpPr>
        <p:spPr/>
        <p:txBody>
          <a:bodyPr/>
          <a:lstStyle/>
          <a:p>
            <a:pPr>
              <a:spcBef>
                <a:spcPct val="0"/>
              </a:spcBef>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602D58-D77F-6042-A838-E3253328D061}" type="datetimeFigureOut">
              <a:rPr lang="en-US" smtClean="0"/>
              <a:pPr/>
              <a:t>12/2/11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B8DC60-9B3A-6240-85F7-BB85A72BDEF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10.31.11</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1</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eg"/><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8.xml"/><Relationship Id="rId2" Type="http://schemas.openxmlformats.org/officeDocument/2006/relationships/hyperlink" Target="http://www.weberhaus.com.br/portugues/prod_export.aspx"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png"/><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df"/><Relationship Id="rId3" Type="http://schemas.openxmlformats.org/officeDocument/2006/relationships/image" Target="../media/image39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8.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8.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8.xml"/><Relationship Id="rId2"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8.xml"/><Relationship Id="rId2" Type="http://schemas.openxmlformats.org/officeDocument/2006/relationships/image" Target="../media/image6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3.xml"/><Relationship Id="rId3" Type="http://schemas.openxmlformats.org/officeDocument/2006/relationships/oleObject" Target="Macintosh%20HD:Users:jamesverrier:Desktop:RIORUM101811.doc!OLE_LINK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8.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5088443"/>
            <a:ext cx="9144000" cy="1752600"/>
          </a:xfrm>
        </p:spPr>
        <p:txBody>
          <a:bodyPr/>
          <a:lstStyle/>
          <a:p>
            <a:r>
              <a:rPr lang="en-US" dirty="0" smtClean="0"/>
              <a:t>Draft 11.20.11</a:t>
            </a:r>
            <a:endParaRPr lang="en-US" dirty="0"/>
          </a:p>
        </p:txBody>
      </p:sp>
      <p:pic>
        <p:nvPicPr>
          <p:cNvPr id="7" name="Picture 6" descr="RIO RUM-LOGO.jpg"/>
          <p:cNvPicPr>
            <a:picLocks noChangeAspect="1"/>
          </p:cNvPicPr>
          <p:nvPr/>
        </p:nvPicPr>
        <p:blipFill>
          <a:blip r:embed="rId2"/>
          <a:stretch>
            <a:fillRect/>
          </a:stretch>
        </p:blipFill>
        <p:spPr>
          <a:xfrm>
            <a:off x="1210723" y="295245"/>
            <a:ext cx="6720861" cy="414129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4" y="-76204"/>
            <a:ext cx="9245604" cy="6934204"/>
          </a:xfrm>
          <a:prstGeom prst="rect">
            <a:avLst/>
          </a:prstGeom>
        </p:spPr>
      </p:pic>
      <p:sp>
        <p:nvSpPr>
          <p:cNvPr id="3" name="TextBox 2"/>
          <p:cNvSpPr txBox="1"/>
          <p:nvPr/>
        </p:nvSpPr>
        <p:spPr>
          <a:xfrm>
            <a:off x="-33286" y="0"/>
            <a:ext cx="5044971" cy="523220"/>
          </a:xfrm>
          <a:prstGeom prst="rect">
            <a:avLst/>
          </a:prstGeom>
          <a:noFill/>
        </p:spPr>
        <p:txBody>
          <a:bodyPr wrap="none" rtlCol="0">
            <a:spAutoFit/>
          </a:bodyPr>
          <a:lstStyle/>
          <a:p>
            <a:r>
              <a:rPr lang="en-US" sz="2800" b="1" dirty="0" smtClean="0">
                <a:solidFill>
                  <a:schemeClr val="bg1"/>
                </a:solidFill>
              </a:rPr>
              <a:t>Key Trends &amp; Category Overview</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Key Macro Trends</a:t>
            </a:r>
            <a:br>
              <a:rPr lang="en-US" sz="2800" dirty="0" smtClean="0"/>
            </a:br>
            <a:endParaRPr lang="en-US" sz="2800" dirty="0"/>
          </a:p>
        </p:txBody>
      </p:sp>
      <p:sp>
        <p:nvSpPr>
          <p:cNvPr id="3" name="Content Placeholder 2"/>
          <p:cNvSpPr>
            <a:spLocks noGrp="1"/>
          </p:cNvSpPr>
          <p:nvPr>
            <p:ph idx="1"/>
          </p:nvPr>
        </p:nvSpPr>
        <p:spPr/>
        <p:txBody>
          <a:bodyPr/>
          <a:lstStyle/>
          <a:p>
            <a:pPr>
              <a:buNone/>
            </a:pPr>
            <a:endParaRPr lang="en-US" dirty="0"/>
          </a:p>
        </p:txBody>
      </p:sp>
      <p:sp>
        <p:nvSpPr>
          <p:cNvPr id="4" name="Text Placeholder 3"/>
          <p:cNvSpPr>
            <a:spLocks noGrp="1"/>
          </p:cNvSpPr>
          <p:nvPr>
            <p:ph type="body" sz="half" idx="2"/>
          </p:nvPr>
        </p:nvSpPr>
        <p:spPr/>
        <p:txBody>
          <a:bodyPr>
            <a:normAutofit fontScale="92500" lnSpcReduction="20000"/>
          </a:bodyPr>
          <a:lstStyle/>
          <a:p>
            <a:r>
              <a:rPr lang="en-US" b="1" dirty="0" smtClean="0"/>
              <a:t>• An Aging Population: </a:t>
            </a:r>
            <a:r>
              <a:rPr lang="en-US" dirty="0" smtClean="0"/>
              <a:t>There’s 70 million Millennials out there (born between 1980 and 2000), including 20 million who have yet to come of legal drinking age.  Clearly, this demographic represents a tremendous amount of purchasing power</a:t>
            </a:r>
          </a:p>
          <a:p>
            <a:r>
              <a:rPr lang="en-US" dirty="0" smtClean="0"/>
              <a:t>• </a:t>
            </a:r>
            <a:r>
              <a:rPr lang="en-US" b="1" dirty="0" smtClean="0"/>
              <a:t>Tolerance for Alternative Lifestyles: </a:t>
            </a:r>
            <a:r>
              <a:rPr lang="en-US" dirty="0" smtClean="0"/>
              <a:t>findings from the latest Pew Research Center political typology survey, a majority of Americans (58%) say that homosexuality should be accepted, rather than discouraged, by society. </a:t>
            </a:r>
          </a:p>
          <a:p>
            <a:r>
              <a:rPr lang="en-US" dirty="0" smtClean="0"/>
              <a:t>• </a:t>
            </a:r>
            <a:r>
              <a:rPr lang="en-US" b="1" dirty="0" smtClean="0"/>
              <a:t>New Transparency: </a:t>
            </a:r>
            <a:r>
              <a:rPr lang="en-US" dirty="0" smtClean="0"/>
              <a:t>Social networks have changed the way companies connect with their consumers, allowing them to give customers information immediately and allowing them to engage in conversation. </a:t>
            </a:r>
            <a:endParaRPr lang="en-US" b="1" dirty="0" smtClean="0"/>
          </a:p>
          <a:p>
            <a:r>
              <a:rPr lang="en-US" dirty="0" smtClean="0"/>
              <a:t>• </a:t>
            </a:r>
            <a:r>
              <a:rPr lang="en-US" b="1" dirty="0" smtClean="0"/>
              <a:t>”Me in Media”: </a:t>
            </a:r>
            <a:r>
              <a:rPr lang="en-US" dirty="0" smtClean="0"/>
              <a:t>We have entered into the conversation economy where old media rules no longer apply. Consumers control time, place and format in which media is consumed. Furthermore, consumers are no longer satisfied with just watching but participating in media generation.</a:t>
            </a:r>
          </a:p>
        </p:txBody>
      </p:sp>
      <p:pic>
        <p:nvPicPr>
          <p:cNvPr id="5" name="Picture 4"/>
          <p:cNvPicPr>
            <a:picLocks noChangeAspect="1"/>
          </p:cNvPicPr>
          <p:nvPr/>
        </p:nvPicPr>
        <p:blipFill>
          <a:blip r:embed="rId2"/>
          <a:stretch>
            <a:fillRect/>
          </a:stretch>
        </p:blipFill>
        <p:spPr>
          <a:xfrm>
            <a:off x="3575050" y="1957708"/>
            <a:ext cx="5111750" cy="327152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Key Spirits Trends</a:t>
            </a:r>
            <a:br>
              <a:rPr lang="en-US" sz="2800" dirty="0" smtClean="0"/>
            </a:br>
            <a:endParaRPr lang="en-US" sz="2800" dirty="0"/>
          </a:p>
        </p:txBody>
      </p:sp>
      <p:sp>
        <p:nvSpPr>
          <p:cNvPr id="3" name="Content Placeholder 2"/>
          <p:cNvSpPr>
            <a:spLocks noGrp="1"/>
          </p:cNvSpPr>
          <p:nvPr>
            <p:ph idx="1"/>
          </p:nvPr>
        </p:nvSpPr>
        <p:spPr/>
        <p:txBody>
          <a:bodyPr/>
          <a:lstStyle/>
          <a:p>
            <a:pPr>
              <a:buNone/>
            </a:pPr>
            <a:endParaRPr lang="en-US" dirty="0"/>
          </a:p>
        </p:txBody>
      </p:sp>
      <p:sp>
        <p:nvSpPr>
          <p:cNvPr id="4" name="Text Placeholder 3"/>
          <p:cNvSpPr>
            <a:spLocks noGrp="1"/>
          </p:cNvSpPr>
          <p:nvPr>
            <p:ph type="body" sz="half" idx="2"/>
          </p:nvPr>
        </p:nvSpPr>
        <p:spPr/>
        <p:txBody>
          <a:bodyPr>
            <a:normAutofit lnSpcReduction="10000"/>
          </a:bodyPr>
          <a:lstStyle/>
          <a:p>
            <a:r>
              <a:rPr lang="en-US" dirty="0" smtClean="0"/>
              <a:t>• </a:t>
            </a:r>
            <a:r>
              <a:rPr lang="en-US" b="1" dirty="0" smtClean="0"/>
              <a:t>Adult Cocktails</a:t>
            </a:r>
            <a:r>
              <a:rPr lang="en-US" dirty="0" smtClean="0"/>
              <a:t>: pre-mixed cocktails that riff on classics. “Healthy Cocktails” with goji, acai and superfruits sweetened with alternatives such as agave syrup, cane sugar and stevia</a:t>
            </a:r>
          </a:p>
          <a:p>
            <a:r>
              <a:rPr lang="en-US" dirty="0" smtClean="0"/>
              <a:t>• </a:t>
            </a:r>
            <a:r>
              <a:rPr lang="en-US" b="1" dirty="0" smtClean="0"/>
              <a:t>Herbal Infusions: </a:t>
            </a:r>
            <a:r>
              <a:rPr lang="en-US" dirty="0" smtClean="0"/>
              <a:t>More herbally infused beverages and cocktails on the horizon. While still somewhat in the novelty stage, can be used to create drinks that are less sweet than fruit based cocktails</a:t>
            </a:r>
          </a:p>
          <a:p>
            <a:r>
              <a:rPr lang="en-US" dirty="0" smtClean="0"/>
              <a:t>• </a:t>
            </a:r>
            <a:r>
              <a:rPr lang="en-US" b="1" dirty="0" smtClean="0"/>
              <a:t>Nuevo Latino Culinary Culture: </a:t>
            </a:r>
            <a:r>
              <a:rPr lang="en-US" dirty="0" smtClean="0"/>
              <a:t>As Latino culinary culture becomes more mainstream, anticipate further growth in inspired cocktails</a:t>
            </a:r>
          </a:p>
          <a:p>
            <a:r>
              <a:rPr lang="en-US" dirty="0" smtClean="0"/>
              <a:t>• </a:t>
            </a:r>
            <a:r>
              <a:rPr lang="en-US" b="1" dirty="0" smtClean="0"/>
              <a:t>Simplified Cocktails: </a:t>
            </a:r>
            <a:r>
              <a:rPr lang="en-US" dirty="0" smtClean="0"/>
              <a:t>Quality ingredients in the glass but amount of ingredients will be scaled back with specific ingredients showcased</a:t>
            </a:r>
          </a:p>
          <a:p>
            <a:r>
              <a:rPr lang="en-US" dirty="0" smtClean="0"/>
              <a:t>• </a:t>
            </a:r>
            <a:r>
              <a:rPr lang="en-US" b="1" dirty="0" smtClean="0"/>
              <a:t>Cocktail Punches: </a:t>
            </a:r>
            <a:r>
              <a:rPr lang="en-US" dirty="0" smtClean="0"/>
              <a:t>Simple is in and punches will be the “cupcake” of house party cocktails in 2011 forward</a:t>
            </a:r>
          </a:p>
          <a:p>
            <a:endParaRPr lang="en-US" dirty="0" smtClean="0"/>
          </a:p>
          <a:p>
            <a:endParaRPr lang="en-US" dirty="0" smtClean="0"/>
          </a:p>
        </p:txBody>
      </p:sp>
      <p:pic>
        <p:nvPicPr>
          <p:cNvPr id="6" name="Picture 5"/>
          <p:cNvPicPr>
            <a:picLocks noChangeAspect="1"/>
          </p:cNvPicPr>
          <p:nvPr/>
        </p:nvPicPr>
        <p:blipFill>
          <a:blip r:embed="rId2"/>
          <a:stretch>
            <a:fillRect/>
          </a:stretch>
        </p:blipFill>
        <p:spPr>
          <a:xfrm>
            <a:off x="3575050" y="2041085"/>
            <a:ext cx="5111750" cy="318708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558117" y="273050"/>
            <a:ext cx="5111750" cy="5853113"/>
          </a:xfrm>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a:xfrm>
            <a:off x="457200" y="1655229"/>
            <a:ext cx="3008313" cy="4691063"/>
          </a:xfrm>
        </p:spPr>
        <p:txBody>
          <a:bodyPr>
            <a:normAutofit/>
          </a:bodyPr>
          <a:lstStyle/>
          <a:p>
            <a:pPr lvl="0">
              <a:defRPr/>
            </a:pPr>
            <a:r>
              <a:rPr lang="en-US" dirty="0" smtClean="0">
                <a:latin typeface="Calibri"/>
                <a:cs typeface="Calibri"/>
              </a:rPr>
              <a:t>• According to DISCUS, Rum consumption has grown 3.2% CAGR since 1997.</a:t>
            </a:r>
          </a:p>
          <a:p>
            <a:pPr lvl="0">
              <a:defRPr/>
            </a:pPr>
            <a:r>
              <a:rPr lang="en-US" dirty="0" smtClean="0">
                <a:latin typeface="Calibri"/>
                <a:cs typeface="Calibri"/>
              </a:rPr>
              <a:t>• At 24.9 million cases, Rum is the second largest distilled spirits category at 13%.</a:t>
            </a:r>
          </a:p>
          <a:p>
            <a:pPr lvl="0">
              <a:defRPr/>
            </a:pPr>
            <a:r>
              <a:rPr lang="en-US" dirty="0" smtClean="0">
                <a:latin typeface="Calibri"/>
                <a:cs typeface="Calibri"/>
              </a:rPr>
              <a:t>• The Super and Ultra-premium segments present great opportunity for new entrants with 2010 growth rates of 3.1 and 2.4% respectively.</a:t>
            </a:r>
          </a:p>
          <a:p>
            <a:pPr lvl="0">
              <a:defRPr/>
            </a:pPr>
            <a:r>
              <a:rPr lang="en-US" dirty="0" smtClean="0">
                <a:latin typeface="Calibri"/>
                <a:cs typeface="Calibri"/>
              </a:rPr>
              <a:t>•</a:t>
            </a:r>
            <a:r>
              <a:rPr lang="en-US" dirty="0" smtClean="0"/>
              <a:t> According to Nielsen, the 52-week period ending 9.17.11, Ultra-premiums were the fastest growing segment, up 11.7% by volume.</a:t>
            </a:r>
            <a:endParaRPr lang="en-US" dirty="0" smtClean="0">
              <a:latin typeface="Calibri"/>
              <a:cs typeface="Calibri"/>
            </a:endParaRPr>
          </a:p>
          <a:p>
            <a:pPr lvl="0">
              <a:defRPr/>
            </a:pPr>
            <a:r>
              <a:rPr lang="en-US" dirty="0" smtClean="0">
                <a:latin typeface="Calibri"/>
                <a:cs typeface="Calibri"/>
              </a:rPr>
              <a:t>• Rum has not fully capitalized on the tremendous growth of the Super/Ultra-premium segments like Vodka &amp; Tequila. RIO RUM is well poised to take this segment by storm!</a:t>
            </a:r>
          </a:p>
          <a:p>
            <a:endParaRPr lang="en-US" dirty="0">
              <a:latin typeface="Calibri"/>
              <a:cs typeface="Calibri"/>
            </a:endParaRP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800" b="1" dirty="0" smtClean="0">
                <a:latin typeface="+mj-lt"/>
                <a:ea typeface="+mj-ea"/>
                <a:cs typeface="+mj-cs"/>
              </a:rPr>
              <a:t>US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800" b="1" dirty="0" smtClean="0">
                <a:latin typeface="+mj-lt"/>
                <a:ea typeface="+mj-ea"/>
                <a:cs typeface="+mj-cs"/>
              </a:rPr>
              <a:t>Rum Overview</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2"/>
          <a:stretch>
            <a:fillRect/>
          </a:stretch>
        </p:blipFill>
        <p:spPr>
          <a:xfrm>
            <a:off x="3558118" y="2341095"/>
            <a:ext cx="5094810" cy="253493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313" y="-119062"/>
            <a:ext cx="9628721" cy="6977062"/>
          </a:xfrm>
          <a:prstGeom prst="rect">
            <a:avLst/>
          </a:prstGeom>
        </p:spPr>
      </p:pic>
      <p:sp>
        <p:nvSpPr>
          <p:cNvPr id="3" name="Rectangle 2"/>
          <p:cNvSpPr/>
          <p:nvPr/>
        </p:nvSpPr>
        <p:spPr>
          <a:xfrm>
            <a:off x="-19991" y="0"/>
            <a:ext cx="3154204" cy="523220"/>
          </a:xfrm>
          <a:prstGeom prst="rect">
            <a:avLst/>
          </a:prstGeom>
        </p:spPr>
        <p:txBody>
          <a:bodyPr wrap="none">
            <a:spAutoFit/>
          </a:bodyPr>
          <a:lstStyle/>
          <a:p>
            <a:r>
              <a:rPr lang="en-US" sz="2800" b="1" dirty="0" smtClean="0">
                <a:solidFill>
                  <a:schemeClr val="bg1"/>
                </a:solidFill>
              </a:rPr>
              <a:t>The RIO RUM Brand</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RIO RUM’s</a:t>
            </a:r>
            <a:br>
              <a:rPr lang="en-US" sz="2800" dirty="0" smtClean="0"/>
            </a:br>
            <a:r>
              <a:rPr lang="en-US" sz="2800" dirty="0" smtClean="0"/>
              <a:t>Competitive Advantages</a:t>
            </a:r>
            <a:endParaRPr lang="en-US" sz="2800" dirty="0"/>
          </a:p>
        </p:txBody>
      </p:sp>
      <p:sp>
        <p:nvSpPr>
          <p:cNvPr id="3" name="Content Placeholder 2"/>
          <p:cNvSpPr>
            <a:spLocks noGrp="1"/>
          </p:cNvSpPr>
          <p:nvPr>
            <p:ph idx="1"/>
          </p:nvPr>
        </p:nvSpPr>
        <p:spPr/>
        <p:txBody>
          <a:bodyPr/>
          <a:lstStyle/>
          <a:p>
            <a:pPr>
              <a:buNone/>
            </a:pPr>
            <a:endParaRPr lang="en-US" dirty="0"/>
          </a:p>
        </p:txBody>
      </p:sp>
      <p:sp>
        <p:nvSpPr>
          <p:cNvPr id="4" name="Text Placeholder 3"/>
          <p:cNvSpPr>
            <a:spLocks noGrp="1"/>
          </p:cNvSpPr>
          <p:nvPr>
            <p:ph type="body" sz="half" idx="2"/>
          </p:nvPr>
        </p:nvSpPr>
        <p:spPr>
          <a:xfrm>
            <a:off x="457200" y="1062560"/>
            <a:ext cx="3008313" cy="4466703"/>
          </a:xfrm>
        </p:spPr>
        <p:txBody>
          <a:bodyPr>
            <a:normAutofit fontScale="85000" lnSpcReduction="20000"/>
          </a:bodyPr>
          <a:lstStyle/>
          <a:p>
            <a:endParaRPr lang="en-US" dirty="0" smtClean="0"/>
          </a:p>
          <a:p>
            <a:endParaRPr lang="en-US" dirty="0" smtClean="0"/>
          </a:p>
          <a:p>
            <a:endParaRPr lang="en-US" dirty="0" smtClean="0"/>
          </a:p>
          <a:p>
            <a:r>
              <a:rPr lang="en-US" dirty="0" smtClean="0"/>
              <a:t>• </a:t>
            </a:r>
            <a:r>
              <a:rPr lang="en-US" b="1" dirty="0" smtClean="0"/>
              <a:t>Exposure: </a:t>
            </a:r>
            <a:r>
              <a:rPr lang="en-US" dirty="0" smtClean="0"/>
              <a:t>RIO RUM will be well positioned to leverage media exposure and tourism rates that Rio de Janeiro will experience due to the forthcoming 2014 FIFA World Cup and the 2016 Olympic Games and will further quench America’s thirst for all things Brazilian.</a:t>
            </a:r>
          </a:p>
          <a:p>
            <a:endParaRPr lang="en-US" dirty="0" smtClean="0"/>
          </a:p>
          <a:p>
            <a:r>
              <a:rPr lang="en-US" dirty="0" smtClean="0"/>
              <a:t>• </a:t>
            </a:r>
            <a:r>
              <a:rPr lang="en-US" b="1" dirty="0" smtClean="0"/>
              <a:t>Packaging &amp; Pedigree:  </a:t>
            </a:r>
            <a:r>
              <a:rPr lang="en-US" dirty="0" smtClean="0"/>
              <a:t>We will fully express the handcrafted, small batch nature of the product through our unique package design, and leverage our 150+ year, award winning distilling history of Weber Haus.</a:t>
            </a:r>
          </a:p>
          <a:p>
            <a:endParaRPr lang="en-US" dirty="0" smtClean="0"/>
          </a:p>
          <a:p>
            <a:r>
              <a:rPr lang="en-US" dirty="0" smtClean="0"/>
              <a:t>• </a:t>
            </a:r>
            <a:r>
              <a:rPr lang="en-US" b="1" dirty="0" smtClean="0"/>
              <a:t>Behavior: </a:t>
            </a:r>
            <a:r>
              <a:rPr lang="en-US" dirty="0" smtClean="0"/>
              <a:t>Versus traditional imported Cachaças, RIO RUM will move beyond the </a:t>
            </a:r>
            <a:r>
              <a:rPr lang="en-US" dirty="0" err="1" smtClean="0"/>
              <a:t>Caipirinha</a:t>
            </a:r>
            <a:r>
              <a:rPr lang="en-US" dirty="0" smtClean="0"/>
              <a:t> and behave as a rum in the marketplace</a:t>
            </a:r>
          </a:p>
          <a:p>
            <a:endParaRPr lang="en-US" dirty="0" smtClean="0"/>
          </a:p>
          <a:p>
            <a:r>
              <a:rPr lang="en-US" dirty="0" smtClean="0"/>
              <a:t>• </a:t>
            </a:r>
            <a:r>
              <a:rPr lang="en-US" b="1" dirty="0" smtClean="0"/>
              <a:t>Look, Tone &amp; Feel: </a:t>
            </a:r>
            <a:r>
              <a:rPr lang="en-US" dirty="0" smtClean="0"/>
              <a:t>While we pride ourselves on being classified as “Premium”, RIO RUM is a welcome respite from traditional elitism. RIO RUM will be positioned as the spirit of pure fun.</a:t>
            </a:r>
            <a:endParaRPr lang="en-US" b="1" dirty="0" smtClean="0"/>
          </a:p>
          <a:p>
            <a:endParaRPr lang="en-US" dirty="0" smtClean="0"/>
          </a:p>
        </p:txBody>
      </p:sp>
      <p:pic>
        <p:nvPicPr>
          <p:cNvPr id="5" name="Picture 4"/>
          <p:cNvPicPr>
            <a:picLocks noChangeAspect="1"/>
          </p:cNvPicPr>
          <p:nvPr/>
        </p:nvPicPr>
        <p:blipFill>
          <a:blip r:embed="rId2"/>
          <a:stretch>
            <a:fillRect/>
          </a:stretch>
        </p:blipFill>
        <p:spPr>
          <a:xfrm>
            <a:off x="3550179" y="1659460"/>
            <a:ext cx="5221286" cy="391596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p:txBody>
          <a:bodyPr>
            <a:normAutofit fontScale="92500"/>
          </a:bodyPr>
          <a:lstStyle/>
          <a:p>
            <a:pPr lvl="0">
              <a:defRPr/>
            </a:pPr>
            <a:endParaRPr lang="en-US" dirty="0" smtClean="0"/>
          </a:p>
          <a:p>
            <a:pPr lvl="0">
              <a:defRPr/>
            </a:pPr>
            <a:r>
              <a:rPr lang="en-US" dirty="0" smtClean="0"/>
              <a:t>• Though contemporary in design at first glance, the logo and iconography were greatly influenced by the natural beauty of Rio de Janeiro.</a:t>
            </a:r>
          </a:p>
          <a:p>
            <a:pPr lvl="0">
              <a:defRPr/>
            </a:pPr>
            <a:r>
              <a:rPr lang="en-US" dirty="0" smtClean="0"/>
              <a:t>• The etched, clear bottle highlights Christ The Redeemer, one of the most recognized icons of Brazil and one of the new Seven Wonders of the World.</a:t>
            </a:r>
          </a:p>
          <a:p>
            <a:pPr lvl="0">
              <a:defRPr/>
            </a:pPr>
            <a:r>
              <a:rPr lang="en-US" dirty="0" smtClean="0"/>
              <a:t>• The stars make up the Cruzero do Sul. Found on the Brazilian flag, this constellation was used by sailors to determine the southern direction at sea. Furthermore, they point to Ivoti in the southern region, home of our award-winning distillery, Weber Haus. </a:t>
            </a:r>
          </a:p>
          <a:p>
            <a:pPr lvl="0">
              <a:defRPr/>
            </a:pPr>
            <a:r>
              <a:rPr lang="en-US" dirty="0" smtClean="0"/>
              <a:t>• The shoulders of the bottle reflect the Carioca Aqueduct located in the  vibrant neighborhood of Lapa, Rio De Janeiro .</a:t>
            </a:r>
          </a:p>
          <a:p>
            <a:pPr lvl="0">
              <a:defRPr/>
            </a:pPr>
            <a:r>
              <a:rPr lang="en-US" dirty="0" smtClean="0"/>
              <a:t>• Bubbles found in the heavy glass base give the package a substantial, handcrafted feel.</a:t>
            </a:r>
          </a:p>
          <a:p>
            <a:endParaRPr lang="en-US" dirty="0"/>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RIO RUM</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Packaging</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RIORUM_BOTTLE2.jpg                                             000793D6JPF HD                         C2640780:"/>
          <p:cNvPicPr>
            <a:picLocks noChangeAspect="1" noChangeArrowheads="1"/>
          </p:cNvPicPr>
          <p:nvPr/>
        </p:nvPicPr>
        <p:blipFill>
          <a:blip r:embed="rId2"/>
          <a:srcRect/>
          <a:stretch>
            <a:fillRect/>
          </a:stretch>
        </p:blipFill>
        <p:spPr bwMode="auto">
          <a:xfrm>
            <a:off x="4849812" y="1023938"/>
            <a:ext cx="3355975" cy="5207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575050" y="273050"/>
            <a:ext cx="5111750" cy="6584950"/>
          </a:xfrm>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p:txBody>
          <a:bodyPr/>
          <a:lstStyle/>
          <a:p>
            <a:pPr lvl="0">
              <a:defRPr/>
            </a:pPr>
            <a:endParaRPr lang="en-US" dirty="0" smtClean="0"/>
          </a:p>
          <a:p>
            <a:pPr lvl="0">
              <a:defRPr/>
            </a:pPr>
            <a:r>
              <a:rPr lang="en-US" dirty="0" smtClean="0"/>
              <a:t>Both Silver and Gold will be available in the following sizes Year 1:</a:t>
            </a:r>
          </a:p>
          <a:p>
            <a:pPr lvl="0">
              <a:defRPr/>
            </a:pPr>
            <a:r>
              <a:rPr lang="en-US" dirty="0" smtClean="0"/>
              <a:t>• 1L</a:t>
            </a:r>
          </a:p>
          <a:p>
            <a:pPr lvl="0">
              <a:defRPr/>
            </a:pPr>
            <a:r>
              <a:rPr lang="en-US" dirty="0" smtClean="0"/>
              <a:t>• 750 ML</a:t>
            </a:r>
          </a:p>
          <a:p>
            <a:pPr lvl="0">
              <a:defRPr/>
            </a:pPr>
            <a:r>
              <a:rPr lang="en-US" dirty="0" smtClean="0"/>
              <a:t>• 50 ML</a:t>
            </a:r>
          </a:p>
          <a:p>
            <a:pPr lvl="0">
              <a:defRPr/>
            </a:pPr>
            <a:endParaRPr lang="en-US" dirty="0" smtClean="0"/>
          </a:p>
          <a:p>
            <a:pPr lvl="0">
              <a:defRPr/>
            </a:pPr>
            <a:r>
              <a:rPr lang="en-US" dirty="0" smtClean="0"/>
              <a:t>SRP is $28.99 and $34.99 respectively</a:t>
            </a:r>
          </a:p>
          <a:p>
            <a:pPr lvl="0">
              <a:defRPr/>
            </a:pPr>
            <a:endParaRPr lang="en-US" dirty="0" smtClean="0"/>
          </a:p>
          <a:p>
            <a:pPr>
              <a:defRPr/>
            </a:pPr>
            <a:r>
              <a:rPr lang="en-US" dirty="0" smtClean="0"/>
              <a:t>Post Year 1 anticipate roll-out of 1 to 2 flavors annually. Specific flavors TBD: </a:t>
            </a:r>
            <a:r>
              <a:rPr lang="en-US" dirty="0" smtClean="0">
                <a:latin typeface="Calibri"/>
              </a:rPr>
              <a:t>(Passion Fruit, Papaya, Mango, Coconut, Açai Berry, Cinnamon, Ginger)</a:t>
            </a:r>
          </a:p>
          <a:p>
            <a:pPr>
              <a:defRPr/>
            </a:pPr>
            <a:endParaRPr lang="en-US" dirty="0" smtClean="0">
              <a:latin typeface="Calibri"/>
            </a:endParaRPr>
          </a:p>
          <a:p>
            <a:pPr lvl="0">
              <a:defRPr/>
            </a:pPr>
            <a:endParaRPr lang="en-US" dirty="0" smtClean="0"/>
          </a:p>
          <a:p>
            <a:endParaRPr lang="en-US" dirty="0"/>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RIO RUM</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Sizes/SRP/Flavors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RRbottle.jpg                                                   000793D6JPF HD                         C2640780:"/>
          <p:cNvPicPr>
            <a:picLocks noChangeAspect="1" noChangeArrowheads="1"/>
          </p:cNvPicPr>
          <p:nvPr/>
        </p:nvPicPr>
        <p:blipFill>
          <a:blip r:embed="rId2"/>
          <a:srcRect/>
          <a:stretch>
            <a:fillRect/>
          </a:stretch>
        </p:blipFill>
        <p:spPr bwMode="auto">
          <a:xfrm>
            <a:off x="4997971" y="273049"/>
            <a:ext cx="2892955" cy="4469935"/>
          </a:xfrm>
          <a:prstGeom prst="rect">
            <a:avLst/>
          </a:prstGeom>
          <a:noFill/>
        </p:spPr>
      </p:pic>
      <p:pic>
        <p:nvPicPr>
          <p:cNvPr id="9" name="Picture 8" descr="RIORUM-FLAVORS.jpg"/>
          <p:cNvPicPr>
            <a:picLocks noChangeAspect="1"/>
          </p:cNvPicPr>
          <p:nvPr/>
        </p:nvPicPr>
        <p:blipFill>
          <a:blip r:embed="rId3"/>
          <a:stretch>
            <a:fillRect/>
          </a:stretch>
        </p:blipFill>
        <p:spPr>
          <a:xfrm>
            <a:off x="4550683" y="4518678"/>
            <a:ext cx="3845581" cy="220385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p:txBody>
          <a:bodyPr>
            <a:normAutofit lnSpcReduction="10000"/>
          </a:bodyPr>
          <a:lstStyle/>
          <a:p>
            <a:pPr lvl="0">
              <a:defRPr/>
            </a:pPr>
            <a:endParaRPr lang="en-US" dirty="0" smtClean="0">
              <a:latin typeface="Calibri"/>
              <a:cs typeface="Calibri"/>
            </a:endParaRPr>
          </a:p>
          <a:p>
            <a:pPr lvl="0">
              <a:defRPr/>
            </a:pPr>
            <a:r>
              <a:rPr lang="en-US" dirty="0" smtClean="0">
                <a:latin typeface="Calibri"/>
                <a:cs typeface="Calibri"/>
              </a:rPr>
              <a:t>• RIO RUM has selected Weber Haus for production.</a:t>
            </a:r>
          </a:p>
          <a:p>
            <a:pPr lvl="0">
              <a:defRPr/>
            </a:pPr>
            <a:r>
              <a:rPr lang="en-US" dirty="0" smtClean="0">
                <a:latin typeface="Calibri"/>
                <a:cs typeface="Calibri"/>
              </a:rPr>
              <a:t>• Since 1848, the award-winning distillery has been making cachaça at their family owned estate in Ivoti, Rio Grande do Sul in the southern region of Brazil.</a:t>
            </a:r>
          </a:p>
          <a:p>
            <a:pPr lvl="0">
              <a:defRPr/>
            </a:pPr>
            <a:r>
              <a:rPr lang="en-US" dirty="0" smtClean="0">
                <a:latin typeface="Calibri"/>
                <a:cs typeface="Calibri"/>
              </a:rPr>
              <a:t>• </a:t>
            </a:r>
            <a:r>
              <a:rPr lang="en-US" dirty="0" smtClean="0"/>
              <a:t>Everything that goes into their cachaça is produced on the grounds of the estate.</a:t>
            </a:r>
            <a:endParaRPr lang="en-US" dirty="0" smtClean="0">
              <a:latin typeface="Calibri"/>
              <a:cs typeface="Calibri"/>
            </a:endParaRPr>
          </a:p>
          <a:p>
            <a:pPr lvl="0">
              <a:defRPr/>
            </a:pPr>
            <a:r>
              <a:rPr lang="en-US" dirty="0" smtClean="0">
                <a:latin typeface="Calibri"/>
                <a:cs typeface="Calibri"/>
              </a:rPr>
              <a:t>• Weber Haus was one of the first distilleries to be certified by the </a:t>
            </a:r>
            <a:r>
              <a:rPr lang="en-US" i="1" dirty="0" smtClean="0">
                <a:latin typeface="Calibri"/>
                <a:cs typeface="Calibri"/>
              </a:rPr>
              <a:t>National Institute</a:t>
            </a:r>
            <a:r>
              <a:rPr lang="en-US" dirty="0" smtClean="0">
                <a:latin typeface="Calibri"/>
                <a:cs typeface="Calibri"/>
              </a:rPr>
              <a:t> of </a:t>
            </a:r>
            <a:r>
              <a:rPr lang="en-US" i="1" dirty="0" smtClean="0">
                <a:latin typeface="Calibri"/>
                <a:cs typeface="Calibri"/>
              </a:rPr>
              <a:t>Metrology Normalization</a:t>
            </a:r>
            <a:r>
              <a:rPr lang="en-US" dirty="0" smtClean="0">
                <a:latin typeface="Calibri"/>
                <a:cs typeface="Calibri"/>
              </a:rPr>
              <a:t> and Industrial </a:t>
            </a:r>
            <a:r>
              <a:rPr lang="en-US" i="1" dirty="0" smtClean="0">
                <a:latin typeface="Calibri"/>
                <a:cs typeface="Calibri"/>
              </a:rPr>
              <a:t>Quality</a:t>
            </a:r>
            <a:r>
              <a:rPr lang="en-US" dirty="0" smtClean="0">
                <a:latin typeface="Calibri"/>
                <a:cs typeface="Calibri"/>
              </a:rPr>
              <a:t> (INMETRO) the official accreditation body in Brazil</a:t>
            </a:r>
            <a:r>
              <a:rPr lang="en-US" dirty="0" smtClean="0">
                <a:cs typeface="Calibri"/>
              </a:rPr>
              <a:t>. </a:t>
            </a:r>
          </a:p>
          <a:p>
            <a:pPr lvl="0">
              <a:defRPr/>
            </a:pPr>
            <a:r>
              <a:rPr lang="en-US" dirty="0" smtClean="0">
                <a:cs typeface="Calibri"/>
              </a:rPr>
              <a:t>• Weber Haus was the first distillery to make flavored cachaças and are one of the few distilleries with the capacity to produce "Certified Organic" cachaças.</a:t>
            </a:r>
          </a:p>
          <a:p>
            <a:endParaRPr lang="en-US" dirty="0">
              <a:latin typeface="Calibri"/>
              <a:cs typeface="Calibri"/>
            </a:endParaRP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RIO RUM</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Distillery</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descr="banner">
            <a:hlinkClick r:id="rId2"/>
          </p:cNvPr>
          <p:cNvPicPr>
            <a:picLocks noChangeAspect="1" noChangeArrowheads="1"/>
          </p:cNvPicPr>
          <p:nvPr/>
        </p:nvPicPr>
        <p:blipFill>
          <a:blip r:embed="rId3"/>
          <a:srcRect/>
          <a:stretch>
            <a:fillRect/>
          </a:stretch>
        </p:blipFill>
        <p:spPr bwMode="auto">
          <a:xfrm>
            <a:off x="3482446" y="2046407"/>
            <a:ext cx="5204354" cy="1554547"/>
          </a:xfrm>
          <a:prstGeom prst="rect">
            <a:avLst/>
          </a:prstGeom>
          <a:noFill/>
          <a:ln w="9525">
            <a:solidFill>
              <a:srgbClr val="000000"/>
            </a:solidFill>
            <a:miter lim="800000"/>
            <a:headEnd/>
            <a:tailEnd/>
          </a:ln>
        </p:spPr>
      </p:pic>
      <p:pic>
        <p:nvPicPr>
          <p:cNvPr id="10" name="Picture 9"/>
          <p:cNvPicPr>
            <a:picLocks noChangeAspect="1"/>
          </p:cNvPicPr>
          <p:nvPr/>
        </p:nvPicPr>
        <p:blipFill>
          <a:blip r:embed="rId4"/>
          <a:stretch>
            <a:fillRect/>
          </a:stretch>
        </p:blipFill>
        <p:spPr>
          <a:xfrm>
            <a:off x="3524251" y="3667316"/>
            <a:ext cx="2646892" cy="1764594"/>
          </a:xfrm>
          <a:prstGeom prst="rect">
            <a:avLst/>
          </a:prstGeom>
        </p:spPr>
      </p:pic>
      <p:pic>
        <p:nvPicPr>
          <p:cNvPr id="12" name="Picture 11"/>
          <p:cNvPicPr>
            <a:picLocks noChangeAspect="1"/>
          </p:cNvPicPr>
          <p:nvPr/>
        </p:nvPicPr>
        <p:blipFill>
          <a:blip r:embed="rId5"/>
          <a:stretch>
            <a:fillRect/>
          </a:stretch>
        </p:blipFill>
        <p:spPr>
          <a:xfrm>
            <a:off x="6154210" y="3713181"/>
            <a:ext cx="2532590" cy="173060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2377" y="0"/>
            <a:ext cx="10287000" cy="6858000"/>
          </a:xfrm>
          <a:prstGeom prst="rect">
            <a:avLst/>
          </a:prstGeom>
        </p:spPr>
      </p:pic>
      <p:sp>
        <p:nvSpPr>
          <p:cNvPr id="3" name="Rectangle 2"/>
          <p:cNvSpPr/>
          <p:nvPr/>
        </p:nvSpPr>
        <p:spPr>
          <a:xfrm>
            <a:off x="0" y="0"/>
            <a:ext cx="2919790" cy="523220"/>
          </a:xfrm>
          <a:prstGeom prst="rect">
            <a:avLst/>
          </a:prstGeom>
        </p:spPr>
        <p:txBody>
          <a:bodyPr wrap="none">
            <a:spAutoFit/>
          </a:bodyPr>
          <a:lstStyle/>
          <a:p>
            <a:r>
              <a:rPr lang="en-US" sz="2800" b="1" dirty="0" smtClean="0">
                <a:solidFill>
                  <a:schemeClr val="bg1"/>
                </a:solidFill>
              </a:rPr>
              <a:t>The RIO RUM Plan</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Our Mission: </a:t>
            </a:r>
            <a:br>
              <a:rPr lang="en-US" sz="2800" dirty="0" smtClean="0"/>
            </a:br>
            <a:endParaRPr lang="en-US" sz="2800" dirty="0"/>
          </a:p>
        </p:txBody>
      </p:sp>
      <p:sp>
        <p:nvSpPr>
          <p:cNvPr id="13" name="Content Placeholder 1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rmAutofit/>
          </a:bodyPr>
          <a:lstStyle/>
          <a:p>
            <a:endParaRPr lang="en-US" dirty="0" smtClean="0">
              <a:latin typeface="+mj-lt"/>
            </a:endParaRPr>
          </a:p>
          <a:p>
            <a:endParaRPr lang="en-US" dirty="0" smtClean="0">
              <a:latin typeface="+mj-lt"/>
            </a:endParaRPr>
          </a:p>
          <a:p>
            <a:endParaRPr lang="en-US" dirty="0" smtClean="0">
              <a:latin typeface="+mj-lt"/>
            </a:endParaRPr>
          </a:p>
          <a:p>
            <a:endParaRPr lang="en-US" dirty="0" smtClean="0">
              <a:latin typeface="+mj-lt"/>
            </a:endParaRPr>
          </a:p>
          <a:p>
            <a:endParaRPr lang="en-US" dirty="0" smtClean="0">
              <a:latin typeface="+mj-lt"/>
            </a:endParaRPr>
          </a:p>
          <a:p>
            <a:endParaRPr lang="en-US" dirty="0" smtClean="0">
              <a:latin typeface="+mj-lt"/>
            </a:endParaRPr>
          </a:p>
          <a:p>
            <a:r>
              <a:rPr lang="en-US" dirty="0" smtClean="0">
                <a:latin typeface="+mj-lt"/>
              </a:rPr>
              <a:t>• To launch RIO RUM, </a:t>
            </a:r>
            <a:r>
              <a:rPr lang="en-US" i="1" dirty="0" smtClean="0">
                <a:solidFill>
                  <a:srgbClr val="000000"/>
                </a:solidFill>
                <a:latin typeface="+mj-lt"/>
              </a:rPr>
              <a:t>the true taste of Brazil</a:t>
            </a:r>
            <a:r>
              <a:rPr lang="en-US" dirty="0" smtClean="0">
                <a:solidFill>
                  <a:srgbClr val="000000"/>
                </a:solidFill>
                <a:latin typeface="+mj-lt"/>
              </a:rPr>
              <a:t> </a:t>
            </a:r>
            <a:r>
              <a:rPr lang="en-US" dirty="0" smtClean="0">
                <a:latin typeface="+mj-lt"/>
              </a:rPr>
              <a:t>and to build the brand to 100,000 cases by 2016</a:t>
            </a:r>
            <a:endParaRPr lang="en-US" dirty="0">
              <a:latin typeface="+mj-lt"/>
            </a:endParaRPr>
          </a:p>
        </p:txBody>
      </p:sp>
      <p:pic>
        <p:nvPicPr>
          <p:cNvPr id="10" name="Picture 9"/>
          <p:cNvPicPr>
            <a:picLocks noChangeAspect="1"/>
          </p:cNvPicPr>
          <p:nvPr/>
        </p:nvPicPr>
        <p:blipFill>
          <a:blip r:embed="rId2"/>
          <a:stretch>
            <a:fillRect/>
          </a:stretch>
        </p:blipFill>
        <p:spPr>
          <a:xfrm>
            <a:off x="3566096" y="1839864"/>
            <a:ext cx="5120703" cy="357880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RIO RUM’s</a:t>
            </a:r>
            <a:br>
              <a:rPr lang="en-US" sz="2800" dirty="0" smtClean="0"/>
            </a:br>
            <a:r>
              <a:rPr lang="en-US" sz="2800" dirty="0" smtClean="0"/>
              <a:t>Target Audience</a:t>
            </a:r>
            <a:endParaRPr lang="en-US" sz="2800" dirty="0"/>
          </a:p>
        </p:txBody>
      </p:sp>
      <p:sp>
        <p:nvSpPr>
          <p:cNvPr id="3" name="Content Placeholder 2"/>
          <p:cNvSpPr>
            <a:spLocks noGrp="1"/>
          </p:cNvSpPr>
          <p:nvPr>
            <p:ph idx="1"/>
          </p:nvPr>
        </p:nvSpPr>
        <p:spPr/>
        <p:txBody>
          <a:bodyPr/>
          <a:lstStyle/>
          <a:p>
            <a:pPr>
              <a:buNone/>
            </a:pPr>
            <a:endParaRPr lang="en-US" dirty="0"/>
          </a:p>
        </p:txBody>
      </p:sp>
      <p:sp>
        <p:nvSpPr>
          <p:cNvPr id="4" name="Text Placeholder 3"/>
          <p:cNvSpPr>
            <a:spLocks noGrp="1"/>
          </p:cNvSpPr>
          <p:nvPr>
            <p:ph type="body" sz="half" idx="2"/>
          </p:nvPr>
        </p:nvSpPr>
        <p:spPr/>
        <p:txBody>
          <a:bodyPr>
            <a:normAutofit/>
          </a:bodyPr>
          <a:lstStyle/>
          <a:p>
            <a:endParaRPr lang="en-US" dirty="0" smtClean="0"/>
          </a:p>
          <a:p>
            <a:endParaRPr lang="en-US" dirty="0" smtClean="0"/>
          </a:p>
          <a:p>
            <a:r>
              <a:rPr lang="en-US" dirty="0" smtClean="0"/>
              <a:t>Versus a traditional demographic profile, RIO RUM will be targeted to those that “Celebrate Life”</a:t>
            </a:r>
          </a:p>
          <a:p>
            <a:endParaRPr lang="en-US" dirty="0" smtClean="0"/>
          </a:p>
          <a:p>
            <a:r>
              <a:rPr lang="en-US" b="1" dirty="0" smtClean="0"/>
              <a:t>Primary Target:</a:t>
            </a:r>
          </a:p>
          <a:p>
            <a:r>
              <a:rPr lang="en-US" dirty="0" smtClean="0"/>
              <a:t>	• Alternative Lifestyle (Gay)</a:t>
            </a:r>
          </a:p>
          <a:p>
            <a:r>
              <a:rPr lang="en-US" dirty="0" smtClean="0"/>
              <a:t>	• Millenials</a:t>
            </a:r>
          </a:p>
          <a:p>
            <a:endParaRPr lang="en-US" dirty="0" smtClean="0"/>
          </a:p>
          <a:p>
            <a:r>
              <a:rPr lang="en-US" b="1" dirty="0" smtClean="0"/>
              <a:t>Secondary Target:</a:t>
            </a:r>
          </a:p>
          <a:p>
            <a:r>
              <a:rPr lang="en-US" dirty="0" smtClean="0"/>
              <a:t>	• Women</a:t>
            </a:r>
          </a:p>
          <a:p>
            <a:r>
              <a:rPr lang="en-US" dirty="0" smtClean="0"/>
              <a:t>	• White Spirits Drinkers</a:t>
            </a:r>
          </a:p>
        </p:txBody>
      </p:sp>
      <p:pic>
        <p:nvPicPr>
          <p:cNvPr id="11" name="Picture 10"/>
          <p:cNvPicPr>
            <a:picLocks noChangeAspect="1"/>
          </p:cNvPicPr>
          <p:nvPr/>
        </p:nvPicPr>
        <p:blipFill>
          <a:blip r:embed="rId2"/>
          <a:stretch>
            <a:fillRect/>
          </a:stretch>
        </p:blipFill>
        <p:spPr>
          <a:xfrm>
            <a:off x="3575050" y="1905005"/>
            <a:ext cx="5111750" cy="340949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Alternative Lifestyle: </a:t>
            </a:r>
            <a:br>
              <a:rPr lang="en-US" sz="2800" dirty="0" smtClean="0"/>
            </a:br>
            <a:r>
              <a:rPr lang="en-US" sz="2800" dirty="0" smtClean="0"/>
              <a:t>A Snapshot</a:t>
            </a:r>
            <a:endParaRPr lang="en-US" sz="2800" dirty="0"/>
          </a:p>
        </p:txBody>
      </p:sp>
      <p:sp>
        <p:nvSpPr>
          <p:cNvPr id="3" name="Content Placeholder 2"/>
          <p:cNvSpPr>
            <a:spLocks noGrp="1"/>
          </p:cNvSpPr>
          <p:nvPr>
            <p:ph idx="1"/>
          </p:nvPr>
        </p:nvSpPr>
        <p:spPr/>
        <p:txBody>
          <a:bodyPr/>
          <a:lstStyle/>
          <a:p>
            <a:pPr>
              <a:buNone/>
            </a:pPr>
            <a:endParaRPr lang="en-US" dirty="0"/>
          </a:p>
        </p:txBody>
      </p:sp>
      <p:sp>
        <p:nvSpPr>
          <p:cNvPr id="4" name="Text Placeholder 3"/>
          <p:cNvSpPr>
            <a:spLocks noGrp="1"/>
          </p:cNvSpPr>
          <p:nvPr>
            <p:ph type="body" sz="half" idx="2"/>
          </p:nvPr>
        </p:nvSpPr>
        <p:spPr/>
        <p:txBody>
          <a:bodyPr>
            <a:normAutofit fontScale="85000" lnSpcReduction="10000"/>
          </a:bodyPr>
          <a:lstStyle/>
          <a:p>
            <a:r>
              <a:rPr lang="en-US" sz="1412" dirty="0" smtClean="0"/>
              <a:t>• 16.3+ million strong, with high geographic densities in cities such as New York, Los Angeles, Chicago and San Francisco.</a:t>
            </a:r>
          </a:p>
          <a:p>
            <a:r>
              <a:rPr lang="en-US" sz="1412" dirty="0" smtClean="0"/>
              <a:t>• ”Own” products and services that support and embrace their lifestyle.</a:t>
            </a:r>
          </a:p>
          <a:p>
            <a:r>
              <a:rPr lang="en-US" sz="1412" dirty="0" smtClean="0"/>
              <a:t>• Represent $830+ billion in purchasing power, with high disposable incomes. Bob Witeck, CEO of Witeck-Combs Communications, referencing a new online study, said that “gay consumers consistently budget more discretionary dollars towards travel, even during downturns in the economy such as we face now.”</a:t>
            </a:r>
          </a:p>
          <a:p>
            <a:r>
              <a:rPr lang="en-US" sz="1412" dirty="0" smtClean="0"/>
              <a:t>• LBGT Travel is highly developed in Brazil, with over 6000 registered LGBT friendly hotels and hostels as nearly 26% of visitors lead alternative lifestyles!</a:t>
            </a:r>
          </a:p>
          <a:p>
            <a:r>
              <a:rPr lang="en-US" sz="1412" b="1" dirty="0" smtClean="0"/>
              <a:t>• </a:t>
            </a:r>
            <a:r>
              <a:rPr lang="en-US" sz="1412" dirty="0" smtClean="0"/>
              <a:t>The city of Rio de Janeiro was elected the best LGBT destination in the world as well as the “sexiest” city according to the LOGO channel and TripOutGayTravel.</a:t>
            </a:r>
          </a:p>
          <a:p>
            <a:r>
              <a:rPr lang="en-US" sz="1412" dirty="0" smtClean="0"/>
              <a:t>• With more than 3 million attendees every year since 2006, including an estimated 400,000 tourists annually, Sao Paulo Gay Pride is the best</a:t>
            </a:r>
            <a:r>
              <a:rPr lang="en-US" sz="1412" i="1" dirty="0" smtClean="0"/>
              <a:t>-</a:t>
            </a:r>
            <a:r>
              <a:rPr lang="en-US" sz="1412" dirty="0" smtClean="0"/>
              <a:t>attended gay pride event in the entire world!	</a:t>
            </a:r>
          </a:p>
          <a:p>
            <a:endParaRPr lang="en-US" dirty="0"/>
          </a:p>
        </p:txBody>
      </p:sp>
      <p:pic>
        <p:nvPicPr>
          <p:cNvPr id="12" name="Picture 11"/>
          <p:cNvPicPr>
            <a:picLocks noChangeAspect="1"/>
          </p:cNvPicPr>
          <p:nvPr/>
        </p:nvPicPr>
        <p:blipFill>
          <a:blip r:embed="rId2"/>
          <a:stretch>
            <a:fillRect/>
          </a:stretch>
        </p:blipFill>
        <p:spPr>
          <a:xfrm>
            <a:off x="3575050" y="287870"/>
            <a:ext cx="5111749" cy="3156505"/>
          </a:xfrm>
          <a:prstGeom prst="rect">
            <a:avLst/>
          </a:prstGeom>
        </p:spPr>
      </p:pic>
      <p:pic>
        <p:nvPicPr>
          <p:cNvPr id="13" name="Picture 12"/>
          <p:cNvPicPr>
            <a:picLocks noChangeAspect="1"/>
          </p:cNvPicPr>
          <p:nvPr/>
        </p:nvPicPr>
        <p:blipFill>
          <a:blip r:embed="rId3"/>
          <a:srcRect t="24000"/>
          <a:stretch>
            <a:fillRect/>
          </a:stretch>
        </p:blipFill>
        <p:spPr>
          <a:xfrm>
            <a:off x="3575050" y="3433639"/>
            <a:ext cx="5111750" cy="291371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008313" cy="1435100"/>
          </a:xfrm>
        </p:spPr>
        <p:txBody>
          <a:bodyPr>
            <a:noAutofit/>
          </a:bodyPr>
          <a:lstStyle/>
          <a:p>
            <a:r>
              <a:rPr lang="en-US" sz="2800" dirty="0" smtClean="0"/>
              <a:t>Millenials </a:t>
            </a:r>
            <a:br>
              <a:rPr lang="en-US" sz="2800" dirty="0" smtClean="0"/>
            </a:br>
            <a:r>
              <a:rPr lang="en-US" sz="2800" dirty="0" smtClean="0"/>
              <a:t>(Gen Y): </a:t>
            </a:r>
            <a:br>
              <a:rPr lang="en-US" sz="2800" dirty="0" smtClean="0"/>
            </a:br>
            <a:r>
              <a:rPr lang="en-US" sz="2800" dirty="0" smtClean="0"/>
              <a:t>A Snapshot</a:t>
            </a:r>
            <a:endParaRPr lang="en-US" sz="2800" dirty="0"/>
          </a:p>
        </p:txBody>
      </p:sp>
      <p:sp>
        <p:nvSpPr>
          <p:cNvPr id="4" name="Text Placeholder 3"/>
          <p:cNvSpPr>
            <a:spLocks noGrp="1"/>
          </p:cNvSpPr>
          <p:nvPr>
            <p:ph type="body" sz="half" idx="2"/>
          </p:nvPr>
        </p:nvSpPr>
        <p:spPr/>
        <p:txBody>
          <a:bodyPr>
            <a:normAutofit fontScale="92500" lnSpcReduction="10000"/>
          </a:bodyPr>
          <a:lstStyle/>
          <a:p>
            <a:r>
              <a:rPr lang="en-US" dirty="0" smtClean="0"/>
              <a:t>• Born between 1976 and 1995, they are 80 million strong (26% of population) and represent the future of brands.</a:t>
            </a:r>
          </a:p>
          <a:p>
            <a:r>
              <a:rPr lang="en-US" dirty="0" smtClean="0"/>
              <a:t>• $200+ billion in purchasing power, they are highly experimental and promiscuous in their drinking behavior.</a:t>
            </a:r>
          </a:p>
          <a:p>
            <a:r>
              <a:rPr lang="en-US" dirty="0" smtClean="0"/>
              <a:t>•Also known as the “fingertip generation”, they were raised on the internet and are engaged in social media, craving new experiences that have “social currency.”</a:t>
            </a:r>
          </a:p>
          <a:p>
            <a:r>
              <a:rPr lang="en-US" dirty="0" smtClean="0"/>
              <a:t>Some rules of the road:</a:t>
            </a:r>
          </a:p>
          <a:p>
            <a:r>
              <a:rPr lang="en-US" dirty="0" smtClean="0"/>
              <a:t>• Images- Millennials think in images, “the language of story-telling”</a:t>
            </a:r>
          </a:p>
          <a:p>
            <a:r>
              <a:rPr lang="en-US" dirty="0" smtClean="0"/>
              <a:t>• Stories- Millennials remember stories, not facts. Stories provide an opportunity for engagement where facts don’t.</a:t>
            </a:r>
          </a:p>
          <a:p>
            <a:r>
              <a:rPr lang="en-US" dirty="0" smtClean="0"/>
              <a:t>• Messages - Consumers will integrate your brand message with their own personal brand message.</a:t>
            </a:r>
          </a:p>
          <a:p>
            <a:r>
              <a:rPr lang="en-US" dirty="0" smtClean="0"/>
              <a:t>• Authenticity - Millennials don’t want to connect with you on social media for the hell of it; they want authenticity, relevance, and emotion.		</a:t>
            </a:r>
          </a:p>
          <a:p>
            <a:endParaRPr lang="en-US" dirty="0"/>
          </a:p>
        </p:txBody>
      </p:sp>
      <p:pic>
        <p:nvPicPr>
          <p:cNvPr id="6" name="Picture 5"/>
          <p:cNvPicPr>
            <a:picLocks noChangeAspect="1"/>
          </p:cNvPicPr>
          <p:nvPr/>
        </p:nvPicPr>
        <p:blipFill>
          <a:blip r:embed="rId2"/>
          <a:srcRect b="18000"/>
          <a:stretch>
            <a:fillRect/>
          </a:stretch>
        </p:blipFill>
        <p:spPr>
          <a:xfrm>
            <a:off x="3594090" y="2100688"/>
            <a:ext cx="5092710" cy="315171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p:txBody>
          <a:bodyPr>
            <a:normAutofit fontScale="92500" lnSpcReduction="10000"/>
          </a:bodyPr>
          <a:lstStyle/>
          <a:p>
            <a:pPr lvl="0">
              <a:defRPr/>
            </a:pPr>
            <a:endParaRPr lang="en-US" dirty="0" smtClean="0"/>
          </a:p>
          <a:p>
            <a:pPr lvl="0">
              <a:defRPr/>
            </a:pPr>
            <a:r>
              <a:rPr lang="en-US" dirty="0" smtClean="0"/>
              <a:t>• While the Caipirinha may be the national cocktail of Brazil, we believe that there’s much greater opportunity to source volume if we behave like a rum.</a:t>
            </a:r>
          </a:p>
          <a:p>
            <a:r>
              <a:rPr lang="en-US" dirty="0" smtClean="0"/>
              <a:t>• Brazilian Rum as a spirit has heritage and authenticity – not a new, fabricated spirit making it easy to differentiate from other rums</a:t>
            </a:r>
          </a:p>
          <a:p>
            <a:r>
              <a:rPr lang="en-US" dirty="0" smtClean="0"/>
              <a:t>• Ultra premium rum as a category is underdeveloped and ripe for expansion</a:t>
            </a:r>
          </a:p>
          <a:p>
            <a:pPr>
              <a:lnSpc>
                <a:spcPct val="90000"/>
              </a:lnSpc>
            </a:pPr>
            <a:r>
              <a:rPr lang="en-US" dirty="0" smtClean="0"/>
              <a:t>• Consumers are interested in new mixed drinks. Fits well with mixability.</a:t>
            </a:r>
          </a:p>
          <a:p>
            <a:r>
              <a:rPr lang="en-US" dirty="0" smtClean="0"/>
              <a:t>• Market for mixable white spirits is huge and growing</a:t>
            </a:r>
          </a:p>
          <a:p>
            <a:r>
              <a:rPr lang="en-US" dirty="0" smtClean="0"/>
              <a:t>• Key influencers (mixologists, bloggers, etc.) interested in new ideas and news</a:t>
            </a:r>
          </a:p>
          <a:p>
            <a:pPr>
              <a:lnSpc>
                <a:spcPct val="90000"/>
              </a:lnSpc>
            </a:pPr>
            <a:r>
              <a:rPr lang="en-US" dirty="0" smtClean="0"/>
              <a:t>• Excellent potential to capitalize on consumers’ interest in small, handcrafted/artisanal products</a:t>
            </a:r>
          </a:p>
          <a:p>
            <a:pPr>
              <a:lnSpc>
                <a:spcPct val="90000"/>
              </a:lnSpc>
            </a:pPr>
            <a:r>
              <a:rPr lang="en-US" dirty="0" smtClean="0"/>
              <a:t>• Consumer interest in and willingness to pay for imported super-premium products and perceived differences (e.g. anejo or 100% blue agave for tequila) </a:t>
            </a:r>
          </a:p>
          <a:p>
            <a:pPr lvl="0">
              <a:defRPr/>
            </a:pPr>
            <a:endParaRPr lang="en-US" dirty="0"/>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lvl="0">
              <a:spcBef>
                <a:spcPct val="0"/>
              </a:spcBef>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Beyond The </a:t>
            </a:r>
            <a:r>
              <a:rPr lang="en-US" sz="2800" b="1" dirty="0" smtClean="0"/>
              <a:t>Caipirinha</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p:cNvPicPr>
            <a:picLocks noChangeAspect="1"/>
          </p:cNvPicPr>
          <p:nvPr/>
        </p:nvPicPr>
        <p:blipFill>
          <a:blip r:embed="rId2"/>
          <a:stretch>
            <a:fillRect/>
          </a:stretch>
        </p:blipFill>
        <p:spPr>
          <a:xfrm>
            <a:off x="9306983" y="2872317"/>
            <a:ext cx="12700" cy="12700"/>
          </a:xfrm>
          <a:prstGeom prst="rect">
            <a:avLst/>
          </a:prstGeom>
        </p:spPr>
      </p:pic>
      <p:pic>
        <p:nvPicPr>
          <p:cNvPr id="10" name="Picture 9"/>
          <p:cNvPicPr>
            <a:picLocks noChangeAspect="1"/>
          </p:cNvPicPr>
          <p:nvPr/>
        </p:nvPicPr>
        <p:blipFill>
          <a:blip r:embed="rId3"/>
          <a:srcRect b="6000"/>
          <a:stretch>
            <a:fillRect/>
          </a:stretch>
        </p:blipFill>
        <p:spPr>
          <a:xfrm>
            <a:off x="3741565" y="1734607"/>
            <a:ext cx="5314242" cy="374654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7391400" y="3429000"/>
            <a:ext cx="901700" cy="977900"/>
            <a:chOff x="4461" y="1513"/>
            <a:chExt cx="432" cy="519"/>
          </a:xfrm>
        </p:grpSpPr>
        <p:sp>
          <p:nvSpPr>
            <p:cNvPr id="76803" name="Freeform 31"/>
            <p:cNvSpPr>
              <a:spLocks/>
            </p:cNvSpPr>
            <p:nvPr/>
          </p:nvSpPr>
          <p:spPr bwMode="auto">
            <a:xfrm>
              <a:off x="4555" y="1695"/>
              <a:ext cx="49" cy="220"/>
            </a:xfrm>
            <a:custGeom>
              <a:avLst/>
              <a:gdLst>
                <a:gd name="T0" fmla="*/ 0 w 49"/>
                <a:gd name="T1" fmla="*/ 63 h 220"/>
                <a:gd name="T2" fmla="*/ 49 w 49"/>
                <a:gd name="T3" fmla="*/ 0 h 220"/>
                <a:gd name="T4" fmla="*/ 49 w 49"/>
                <a:gd name="T5" fmla="*/ 155 h 220"/>
                <a:gd name="T6" fmla="*/ 0 w 49"/>
                <a:gd name="T7" fmla="*/ 220 h 220"/>
                <a:gd name="T8" fmla="*/ 0 w 49"/>
                <a:gd name="T9" fmla="*/ 63 h 220"/>
                <a:gd name="T10" fmla="*/ 0 60000 65536"/>
                <a:gd name="T11" fmla="*/ 0 60000 65536"/>
                <a:gd name="T12" fmla="*/ 0 60000 65536"/>
                <a:gd name="T13" fmla="*/ 0 60000 65536"/>
                <a:gd name="T14" fmla="*/ 0 60000 65536"/>
                <a:gd name="T15" fmla="*/ 0 w 49"/>
                <a:gd name="T16" fmla="*/ 0 h 220"/>
                <a:gd name="T17" fmla="*/ 49 w 49"/>
                <a:gd name="T18" fmla="*/ 220 h 220"/>
              </a:gdLst>
              <a:ahLst/>
              <a:cxnLst>
                <a:cxn ang="T10">
                  <a:pos x="T0" y="T1"/>
                </a:cxn>
                <a:cxn ang="T11">
                  <a:pos x="T2" y="T3"/>
                </a:cxn>
                <a:cxn ang="T12">
                  <a:pos x="T4" y="T5"/>
                </a:cxn>
                <a:cxn ang="T13">
                  <a:pos x="T6" y="T7"/>
                </a:cxn>
                <a:cxn ang="T14">
                  <a:pos x="T8" y="T9"/>
                </a:cxn>
              </a:cxnLst>
              <a:rect l="T15" t="T16" r="T17" b="T18"/>
              <a:pathLst>
                <a:path w="49" h="220">
                  <a:moveTo>
                    <a:pt x="0" y="63"/>
                  </a:moveTo>
                  <a:lnTo>
                    <a:pt x="49" y="0"/>
                  </a:lnTo>
                  <a:lnTo>
                    <a:pt x="49" y="155"/>
                  </a:lnTo>
                  <a:lnTo>
                    <a:pt x="0" y="220"/>
                  </a:lnTo>
                  <a:lnTo>
                    <a:pt x="0" y="63"/>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04" name="Freeform 32"/>
            <p:cNvSpPr>
              <a:spLocks/>
            </p:cNvSpPr>
            <p:nvPr/>
          </p:nvSpPr>
          <p:spPr bwMode="auto">
            <a:xfrm>
              <a:off x="4515" y="1705"/>
              <a:ext cx="40" cy="212"/>
            </a:xfrm>
            <a:custGeom>
              <a:avLst/>
              <a:gdLst>
                <a:gd name="T0" fmla="*/ 0 w 40"/>
                <a:gd name="T1" fmla="*/ 0 h 212"/>
                <a:gd name="T2" fmla="*/ 40 w 40"/>
                <a:gd name="T3" fmla="*/ 55 h 212"/>
                <a:gd name="T4" fmla="*/ 40 w 40"/>
                <a:gd name="T5" fmla="*/ 212 h 212"/>
                <a:gd name="T6" fmla="*/ 0 w 40"/>
                <a:gd name="T7" fmla="*/ 156 h 212"/>
                <a:gd name="T8" fmla="*/ 0 w 40"/>
                <a:gd name="T9" fmla="*/ 0 h 212"/>
                <a:gd name="T10" fmla="*/ 0 60000 65536"/>
                <a:gd name="T11" fmla="*/ 0 60000 65536"/>
                <a:gd name="T12" fmla="*/ 0 60000 65536"/>
                <a:gd name="T13" fmla="*/ 0 60000 65536"/>
                <a:gd name="T14" fmla="*/ 0 60000 65536"/>
                <a:gd name="T15" fmla="*/ 0 w 40"/>
                <a:gd name="T16" fmla="*/ 0 h 212"/>
                <a:gd name="T17" fmla="*/ 40 w 40"/>
                <a:gd name="T18" fmla="*/ 212 h 212"/>
              </a:gdLst>
              <a:ahLst/>
              <a:cxnLst>
                <a:cxn ang="T10">
                  <a:pos x="T0" y="T1"/>
                </a:cxn>
                <a:cxn ang="T11">
                  <a:pos x="T2" y="T3"/>
                </a:cxn>
                <a:cxn ang="T12">
                  <a:pos x="T4" y="T5"/>
                </a:cxn>
                <a:cxn ang="T13">
                  <a:pos x="T6" y="T7"/>
                </a:cxn>
                <a:cxn ang="T14">
                  <a:pos x="T8" y="T9"/>
                </a:cxn>
              </a:cxnLst>
              <a:rect l="T15" t="T16" r="T17" b="T18"/>
              <a:pathLst>
                <a:path w="40" h="212">
                  <a:moveTo>
                    <a:pt x="0" y="0"/>
                  </a:moveTo>
                  <a:lnTo>
                    <a:pt x="40" y="55"/>
                  </a:lnTo>
                  <a:lnTo>
                    <a:pt x="40" y="212"/>
                  </a:lnTo>
                  <a:lnTo>
                    <a:pt x="0" y="156"/>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05" name="Freeform 33"/>
            <p:cNvSpPr>
              <a:spLocks/>
            </p:cNvSpPr>
            <p:nvPr/>
          </p:nvSpPr>
          <p:spPr bwMode="auto">
            <a:xfrm>
              <a:off x="4493" y="1782"/>
              <a:ext cx="52" cy="250"/>
            </a:xfrm>
            <a:custGeom>
              <a:avLst/>
              <a:gdLst>
                <a:gd name="T0" fmla="*/ 52 w 52"/>
                <a:gd name="T1" fmla="*/ 0 h 250"/>
                <a:gd name="T2" fmla="*/ 0 w 52"/>
                <a:gd name="T3" fmla="*/ 97 h 250"/>
                <a:gd name="T4" fmla="*/ 0 w 52"/>
                <a:gd name="T5" fmla="*/ 250 h 250"/>
                <a:gd name="T6" fmla="*/ 52 w 52"/>
                <a:gd name="T7" fmla="*/ 157 h 250"/>
                <a:gd name="T8" fmla="*/ 52 w 52"/>
                <a:gd name="T9" fmla="*/ 0 h 250"/>
                <a:gd name="T10" fmla="*/ 0 60000 65536"/>
                <a:gd name="T11" fmla="*/ 0 60000 65536"/>
                <a:gd name="T12" fmla="*/ 0 60000 65536"/>
                <a:gd name="T13" fmla="*/ 0 60000 65536"/>
                <a:gd name="T14" fmla="*/ 0 60000 65536"/>
                <a:gd name="T15" fmla="*/ 0 w 52"/>
                <a:gd name="T16" fmla="*/ 0 h 250"/>
                <a:gd name="T17" fmla="*/ 52 w 52"/>
                <a:gd name="T18" fmla="*/ 250 h 250"/>
              </a:gdLst>
              <a:ahLst/>
              <a:cxnLst>
                <a:cxn ang="T10">
                  <a:pos x="T0" y="T1"/>
                </a:cxn>
                <a:cxn ang="T11">
                  <a:pos x="T2" y="T3"/>
                </a:cxn>
                <a:cxn ang="T12">
                  <a:pos x="T4" y="T5"/>
                </a:cxn>
                <a:cxn ang="T13">
                  <a:pos x="T6" y="T7"/>
                </a:cxn>
                <a:cxn ang="T14">
                  <a:pos x="T8" y="T9"/>
                </a:cxn>
              </a:cxnLst>
              <a:rect l="T15" t="T16" r="T17" b="T18"/>
              <a:pathLst>
                <a:path w="52" h="250">
                  <a:moveTo>
                    <a:pt x="52" y="0"/>
                  </a:moveTo>
                  <a:lnTo>
                    <a:pt x="0" y="97"/>
                  </a:lnTo>
                  <a:lnTo>
                    <a:pt x="0" y="250"/>
                  </a:lnTo>
                  <a:lnTo>
                    <a:pt x="52" y="157"/>
                  </a:lnTo>
                  <a:lnTo>
                    <a:pt x="52"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06" name="Freeform 34"/>
            <p:cNvSpPr>
              <a:spLocks/>
            </p:cNvSpPr>
            <p:nvPr/>
          </p:nvSpPr>
          <p:spPr bwMode="auto">
            <a:xfrm>
              <a:off x="4461" y="1881"/>
              <a:ext cx="32" cy="113"/>
            </a:xfrm>
            <a:custGeom>
              <a:avLst/>
              <a:gdLst>
                <a:gd name="T0" fmla="*/ 32 w 32"/>
                <a:gd name="T1" fmla="*/ 0 h 113"/>
                <a:gd name="T2" fmla="*/ 0 w 32"/>
                <a:gd name="T3" fmla="*/ 34 h 113"/>
                <a:gd name="T4" fmla="*/ 32 w 32"/>
                <a:gd name="T5" fmla="*/ 113 h 113"/>
                <a:gd name="T6" fmla="*/ 32 w 32"/>
                <a:gd name="T7" fmla="*/ 0 h 113"/>
                <a:gd name="T8" fmla="*/ 0 60000 65536"/>
                <a:gd name="T9" fmla="*/ 0 60000 65536"/>
                <a:gd name="T10" fmla="*/ 0 60000 65536"/>
                <a:gd name="T11" fmla="*/ 0 60000 65536"/>
                <a:gd name="T12" fmla="*/ 0 w 32"/>
                <a:gd name="T13" fmla="*/ 0 h 113"/>
                <a:gd name="T14" fmla="*/ 32 w 32"/>
                <a:gd name="T15" fmla="*/ 113 h 113"/>
              </a:gdLst>
              <a:ahLst/>
              <a:cxnLst>
                <a:cxn ang="T8">
                  <a:pos x="T0" y="T1"/>
                </a:cxn>
                <a:cxn ang="T9">
                  <a:pos x="T2" y="T3"/>
                </a:cxn>
                <a:cxn ang="T10">
                  <a:pos x="T4" y="T5"/>
                </a:cxn>
                <a:cxn ang="T11">
                  <a:pos x="T6" y="T7"/>
                </a:cxn>
              </a:cxnLst>
              <a:rect l="T12" t="T13" r="T14" b="T15"/>
              <a:pathLst>
                <a:path w="32" h="113">
                  <a:moveTo>
                    <a:pt x="32" y="0"/>
                  </a:moveTo>
                  <a:lnTo>
                    <a:pt x="0" y="34"/>
                  </a:lnTo>
                  <a:lnTo>
                    <a:pt x="32" y="113"/>
                  </a:lnTo>
                  <a:lnTo>
                    <a:pt x="32"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07" name="Freeform 35"/>
            <p:cNvSpPr>
              <a:spLocks/>
            </p:cNvSpPr>
            <p:nvPr/>
          </p:nvSpPr>
          <p:spPr bwMode="auto">
            <a:xfrm>
              <a:off x="4839" y="1519"/>
              <a:ext cx="54" cy="173"/>
            </a:xfrm>
            <a:custGeom>
              <a:avLst/>
              <a:gdLst>
                <a:gd name="T0" fmla="*/ 0 w 54"/>
                <a:gd name="T1" fmla="*/ 20 h 173"/>
                <a:gd name="T2" fmla="*/ 54 w 54"/>
                <a:gd name="T3" fmla="*/ 0 h 173"/>
                <a:gd name="T4" fmla="*/ 54 w 54"/>
                <a:gd name="T5" fmla="*/ 153 h 173"/>
                <a:gd name="T6" fmla="*/ 0 w 54"/>
                <a:gd name="T7" fmla="*/ 173 h 173"/>
                <a:gd name="T8" fmla="*/ 0 w 54"/>
                <a:gd name="T9" fmla="*/ 20 h 173"/>
                <a:gd name="T10" fmla="*/ 0 60000 65536"/>
                <a:gd name="T11" fmla="*/ 0 60000 65536"/>
                <a:gd name="T12" fmla="*/ 0 60000 65536"/>
                <a:gd name="T13" fmla="*/ 0 60000 65536"/>
                <a:gd name="T14" fmla="*/ 0 60000 65536"/>
                <a:gd name="T15" fmla="*/ 0 w 54"/>
                <a:gd name="T16" fmla="*/ 0 h 173"/>
                <a:gd name="T17" fmla="*/ 54 w 54"/>
                <a:gd name="T18" fmla="*/ 173 h 173"/>
              </a:gdLst>
              <a:ahLst/>
              <a:cxnLst>
                <a:cxn ang="T10">
                  <a:pos x="T0" y="T1"/>
                </a:cxn>
                <a:cxn ang="T11">
                  <a:pos x="T2" y="T3"/>
                </a:cxn>
                <a:cxn ang="T12">
                  <a:pos x="T4" y="T5"/>
                </a:cxn>
                <a:cxn ang="T13">
                  <a:pos x="T6" y="T7"/>
                </a:cxn>
                <a:cxn ang="T14">
                  <a:pos x="T8" y="T9"/>
                </a:cxn>
              </a:cxnLst>
              <a:rect l="T15" t="T16" r="T17" b="T18"/>
              <a:pathLst>
                <a:path w="54" h="173">
                  <a:moveTo>
                    <a:pt x="0" y="20"/>
                  </a:moveTo>
                  <a:lnTo>
                    <a:pt x="54" y="0"/>
                  </a:lnTo>
                  <a:lnTo>
                    <a:pt x="54" y="153"/>
                  </a:lnTo>
                  <a:lnTo>
                    <a:pt x="0" y="173"/>
                  </a:lnTo>
                  <a:lnTo>
                    <a:pt x="0" y="2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08" name="Freeform 36"/>
            <p:cNvSpPr>
              <a:spLocks/>
            </p:cNvSpPr>
            <p:nvPr/>
          </p:nvSpPr>
          <p:spPr bwMode="auto">
            <a:xfrm>
              <a:off x="4808" y="1513"/>
              <a:ext cx="31" cy="177"/>
            </a:xfrm>
            <a:custGeom>
              <a:avLst/>
              <a:gdLst>
                <a:gd name="T0" fmla="*/ 0 w 31"/>
                <a:gd name="T1" fmla="*/ 0 h 177"/>
                <a:gd name="T2" fmla="*/ 31 w 31"/>
                <a:gd name="T3" fmla="*/ 28 h 177"/>
                <a:gd name="T4" fmla="*/ 31 w 31"/>
                <a:gd name="T5" fmla="*/ 177 h 177"/>
                <a:gd name="T6" fmla="*/ 0 w 31"/>
                <a:gd name="T7" fmla="*/ 151 h 177"/>
                <a:gd name="T8" fmla="*/ 0 w 31"/>
                <a:gd name="T9" fmla="*/ 0 h 177"/>
                <a:gd name="T10" fmla="*/ 0 60000 65536"/>
                <a:gd name="T11" fmla="*/ 0 60000 65536"/>
                <a:gd name="T12" fmla="*/ 0 60000 65536"/>
                <a:gd name="T13" fmla="*/ 0 60000 65536"/>
                <a:gd name="T14" fmla="*/ 0 60000 65536"/>
                <a:gd name="T15" fmla="*/ 0 w 31"/>
                <a:gd name="T16" fmla="*/ 0 h 177"/>
                <a:gd name="T17" fmla="*/ 31 w 31"/>
                <a:gd name="T18" fmla="*/ 177 h 177"/>
              </a:gdLst>
              <a:ahLst/>
              <a:cxnLst>
                <a:cxn ang="T10">
                  <a:pos x="T0" y="T1"/>
                </a:cxn>
                <a:cxn ang="T11">
                  <a:pos x="T2" y="T3"/>
                </a:cxn>
                <a:cxn ang="T12">
                  <a:pos x="T4" y="T5"/>
                </a:cxn>
                <a:cxn ang="T13">
                  <a:pos x="T6" y="T7"/>
                </a:cxn>
                <a:cxn ang="T14">
                  <a:pos x="T8" y="T9"/>
                </a:cxn>
              </a:cxnLst>
              <a:rect l="T15" t="T16" r="T17" b="T18"/>
              <a:pathLst>
                <a:path w="31" h="177">
                  <a:moveTo>
                    <a:pt x="0" y="0"/>
                  </a:moveTo>
                  <a:lnTo>
                    <a:pt x="31" y="28"/>
                  </a:lnTo>
                  <a:lnTo>
                    <a:pt x="31" y="177"/>
                  </a:lnTo>
                  <a:lnTo>
                    <a:pt x="0" y="151"/>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09" name="Freeform 37"/>
            <p:cNvSpPr>
              <a:spLocks/>
            </p:cNvSpPr>
            <p:nvPr/>
          </p:nvSpPr>
          <p:spPr bwMode="auto">
            <a:xfrm>
              <a:off x="4790" y="1517"/>
              <a:ext cx="18" cy="187"/>
            </a:xfrm>
            <a:custGeom>
              <a:avLst/>
              <a:gdLst>
                <a:gd name="T0" fmla="*/ 18 w 18"/>
                <a:gd name="T1" fmla="*/ 0 h 187"/>
                <a:gd name="T2" fmla="*/ 18 w 18"/>
                <a:gd name="T3" fmla="*/ 145 h 187"/>
                <a:gd name="T4" fmla="*/ 0 w 18"/>
                <a:gd name="T5" fmla="*/ 187 h 187"/>
                <a:gd name="T6" fmla="*/ 0 w 18"/>
                <a:gd name="T7" fmla="*/ 30 h 187"/>
                <a:gd name="T8" fmla="*/ 18 w 18"/>
                <a:gd name="T9" fmla="*/ 0 h 187"/>
                <a:gd name="T10" fmla="*/ 0 60000 65536"/>
                <a:gd name="T11" fmla="*/ 0 60000 65536"/>
                <a:gd name="T12" fmla="*/ 0 60000 65536"/>
                <a:gd name="T13" fmla="*/ 0 60000 65536"/>
                <a:gd name="T14" fmla="*/ 0 60000 65536"/>
                <a:gd name="T15" fmla="*/ 0 w 18"/>
                <a:gd name="T16" fmla="*/ 0 h 187"/>
                <a:gd name="T17" fmla="*/ 18 w 18"/>
                <a:gd name="T18" fmla="*/ 187 h 187"/>
              </a:gdLst>
              <a:ahLst/>
              <a:cxnLst>
                <a:cxn ang="T10">
                  <a:pos x="T0" y="T1"/>
                </a:cxn>
                <a:cxn ang="T11">
                  <a:pos x="T2" y="T3"/>
                </a:cxn>
                <a:cxn ang="T12">
                  <a:pos x="T4" y="T5"/>
                </a:cxn>
                <a:cxn ang="T13">
                  <a:pos x="T6" y="T7"/>
                </a:cxn>
                <a:cxn ang="T14">
                  <a:pos x="T8" y="T9"/>
                </a:cxn>
              </a:cxnLst>
              <a:rect l="T15" t="T16" r="T17" b="T18"/>
              <a:pathLst>
                <a:path w="18" h="187">
                  <a:moveTo>
                    <a:pt x="18" y="0"/>
                  </a:moveTo>
                  <a:lnTo>
                    <a:pt x="18" y="145"/>
                  </a:lnTo>
                  <a:lnTo>
                    <a:pt x="0" y="187"/>
                  </a:lnTo>
                  <a:lnTo>
                    <a:pt x="0" y="30"/>
                  </a:lnTo>
                  <a:lnTo>
                    <a:pt x="18"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10" name="Freeform 38"/>
            <p:cNvSpPr>
              <a:spLocks/>
            </p:cNvSpPr>
            <p:nvPr/>
          </p:nvSpPr>
          <p:spPr bwMode="auto">
            <a:xfrm>
              <a:off x="4647" y="1549"/>
              <a:ext cx="143" cy="173"/>
            </a:xfrm>
            <a:custGeom>
              <a:avLst/>
              <a:gdLst>
                <a:gd name="T0" fmla="*/ 143 w 143"/>
                <a:gd name="T1" fmla="*/ 0 h 173"/>
                <a:gd name="T2" fmla="*/ 113 w 143"/>
                <a:gd name="T3" fmla="*/ 4 h 173"/>
                <a:gd name="T4" fmla="*/ 0 w 143"/>
                <a:gd name="T5" fmla="*/ 20 h 173"/>
                <a:gd name="T6" fmla="*/ 0 w 143"/>
                <a:gd name="T7" fmla="*/ 173 h 173"/>
                <a:gd name="T8" fmla="*/ 115 w 143"/>
                <a:gd name="T9" fmla="*/ 159 h 173"/>
                <a:gd name="T10" fmla="*/ 143 w 143"/>
                <a:gd name="T11" fmla="*/ 155 h 173"/>
                <a:gd name="T12" fmla="*/ 143 w 143"/>
                <a:gd name="T13" fmla="*/ 0 h 173"/>
                <a:gd name="T14" fmla="*/ 0 60000 65536"/>
                <a:gd name="T15" fmla="*/ 0 60000 65536"/>
                <a:gd name="T16" fmla="*/ 0 60000 65536"/>
                <a:gd name="T17" fmla="*/ 0 60000 65536"/>
                <a:gd name="T18" fmla="*/ 0 60000 65536"/>
                <a:gd name="T19" fmla="*/ 0 60000 65536"/>
                <a:gd name="T20" fmla="*/ 0 60000 65536"/>
                <a:gd name="T21" fmla="*/ 0 w 143"/>
                <a:gd name="T22" fmla="*/ 0 h 173"/>
                <a:gd name="T23" fmla="*/ 143 w 143"/>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73">
                  <a:moveTo>
                    <a:pt x="143" y="0"/>
                  </a:moveTo>
                  <a:lnTo>
                    <a:pt x="113" y="4"/>
                  </a:lnTo>
                  <a:lnTo>
                    <a:pt x="0" y="20"/>
                  </a:lnTo>
                  <a:lnTo>
                    <a:pt x="0" y="173"/>
                  </a:lnTo>
                  <a:lnTo>
                    <a:pt x="115" y="159"/>
                  </a:lnTo>
                  <a:lnTo>
                    <a:pt x="143" y="155"/>
                  </a:lnTo>
                  <a:lnTo>
                    <a:pt x="143"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11" name="Freeform 39"/>
            <p:cNvSpPr>
              <a:spLocks/>
            </p:cNvSpPr>
            <p:nvPr/>
          </p:nvSpPr>
          <p:spPr bwMode="auto">
            <a:xfrm>
              <a:off x="4597" y="1573"/>
              <a:ext cx="50" cy="200"/>
            </a:xfrm>
            <a:custGeom>
              <a:avLst/>
              <a:gdLst>
                <a:gd name="T0" fmla="*/ 50 w 50"/>
                <a:gd name="T1" fmla="*/ 0 h 200"/>
                <a:gd name="T2" fmla="*/ 50 w 50"/>
                <a:gd name="T3" fmla="*/ 151 h 200"/>
                <a:gd name="T4" fmla="*/ 18 w 50"/>
                <a:gd name="T5" fmla="*/ 171 h 200"/>
                <a:gd name="T6" fmla="*/ 6 w 50"/>
                <a:gd name="T7" fmla="*/ 200 h 200"/>
                <a:gd name="T8" fmla="*/ 6 w 50"/>
                <a:gd name="T9" fmla="*/ 123 h 200"/>
                <a:gd name="T10" fmla="*/ 14 w 50"/>
                <a:gd name="T11" fmla="*/ 63 h 200"/>
                <a:gd name="T12" fmla="*/ 0 w 50"/>
                <a:gd name="T13" fmla="*/ 58 h 200"/>
                <a:gd name="T14" fmla="*/ 16 w 50"/>
                <a:gd name="T15" fmla="*/ 22 h 200"/>
                <a:gd name="T16" fmla="*/ 50 w 50"/>
                <a:gd name="T17" fmla="*/ 0 h 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200"/>
                <a:gd name="T29" fmla="*/ 50 w 50"/>
                <a:gd name="T30" fmla="*/ 200 h 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200">
                  <a:moveTo>
                    <a:pt x="50" y="0"/>
                  </a:moveTo>
                  <a:lnTo>
                    <a:pt x="50" y="151"/>
                  </a:lnTo>
                  <a:lnTo>
                    <a:pt x="18" y="171"/>
                  </a:lnTo>
                  <a:lnTo>
                    <a:pt x="6" y="200"/>
                  </a:lnTo>
                  <a:lnTo>
                    <a:pt x="6" y="123"/>
                  </a:lnTo>
                  <a:lnTo>
                    <a:pt x="14" y="63"/>
                  </a:lnTo>
                  <a:lnTo>
                    <a:pt x="0" y="58"/>
                  </a:lnTo>
                  <a:lnTo>
                    <a:pt x="16" y="22"/>
                  </a:lnTo>
                  <a:lnTo>
                    <a:pt x="50" y="0"/>
                  </a:lnTo>
                  <a:close/>
                </a:path>
              </a:pathLst>
            </a:custGeom>
            <a:solidFill>
              <a:srgbClr val="C0C0C0"/>
            </a:solidFill>
            <a:ln w="12700">
              <a:solidFill>
                <a:schemeClr val="tx1"/>
              </a:solidFill>
              <a:round/>
              <a:headEnd/>
              <a:tailEnd/>
            </a:ln>
          </p:spPr>
          <p:txBody>
            <a:bodyPr>
              <a:prstTxWarp prst="textNoShape">
                <a:avLst/>
              </a:prstTxWarp>
            </a:bodyPr>
            <a:lstStyle/>
            <a:p>
              <a:endParaRPr lang="en-US" dirty="0">
                <a:latin typeface="+mj-lt"/>
              </a:endParaRPr>
            </a:p>
          </p:txBody>
        </p:sp>
      </p:grpSp>
      <p:sp>
        <p:nvSpPr>
          <p:cNvPr id="291842" name="Rectangle 2"/>
          <p:cNvSpPr>
            <a:spLocks noGrp="1" noChangeArrowheads="1"/>
          </p:cNvSpPr>
          <p:nvPr>
            <p:ph type="title" idx="4294967295"/>
          </p:nvPr>
        </p:nvSpPr>
        <p:spPr>
          <a:xfrm>
            <a:off x="228600" y="0"/>
            <a:ext cx="8304213" cy="1071563"/>
          </a:xfrm>
        </p:spPr>
        <p:txBody>
          <a:bodyPr/>
          <a:lstStyle/>
          <a:p>
            <a:r>
              <a:rPr lang="en-US" sz="2500" dirty="0">
                <a:effectLst>
                  <a:outerShdw blurRad="38100" dist="38100" dir="2700000" algn="tl">
                    <a:srgbClr val="DDDDDD"/>
                  </a:outerShdw>
                </a:effectLst>
              </a:rPr>
              <a:t/>
            </a:r>
            <a:br>
              <a:rPr lang="en-US" sz="2500" dirty="0">
                <a:effectLst>
                  <a:outerShdw blurRad="38100" dist="38100" dir="2700000" algn="tl">
                    <a:srgbClr val="DDDDDD"/>
                  </a:outerShdw>
                </a:effectLst>
              </a:rPr>
            </a:br>
            <a:endParaRPr lang="en-US" sz="2000" dirty="0">
              <a:effectLst>
                <a:outerShdw blurRad="38100" dist="38100" dir="2700000" algn="tl">
                  <a:srgbClr val="DDDDDD"/>
                </a:outerShdw>
              </a:effectLst>
            </a:endParaRPr>
          </a:p>
        </p:txBody>
      </p:sp>
      <p:grpSp>
        <p:nvGrpSpPr>
          <p:cNvPr id="3" name="Group 4"/>
          <p:cNvGrpSpPr>
            <a:grpSpLocks/>
          </p:cNvGrpSpPr>
          <p:nvPr/>
        </p:nvGrpSpPr>
        <p:grpSpPr bwMode="auto">
          <a:xfrm>
            <a:off x="8077200" y="2819400"/>
            <a:ext cx="541338" cy="677863"/>
            <a:chOff x="4823" y="1193"/>
            <a:chExt cx="259" cy="360"/>
          </a:xfrm>
        </p:grpSpPr>
        <p:sp>
          <p:nvSpPr>
            <p:cNvPr id="76814" name="Freeform 5"/>
            <p:cNvSpPr>
              <a:spLocks/>
            </p:cNvSpPr>
            <p:nvPr/>
          </p:nvSpPr>
          <p:spPr bwMode="auto">
            <a:xfrm>
              <a:off x="4903" y="1193"/>
              <a:ext cx="179" cy="294"/>
            </a:xfrm>
            <a:custGeom>
              <a:avLst/>
              <a:gdLst>
                <a:gd name="T0" fmla="*/ 179 w 179"/>
                <a:gd name="T1" fmla="*/ 0 h 294"/>
                <a:gd name="T2" fmla="*/ 0 w 179"/>
                <a:gd name="T3" fmla="*/ 139 h 294"/>
                <a:gd name="T4" fmla="*/ 0 w 179"/>
                <a:gd name="T5" fmla="*/ 294 h 294"/>
                <a:gd name="T6" fmla="*/ 179 w 179"/>
                <a:gd name="T7" fmla="*/ 157 h 294"/>
                <a:gd name="T8" fmla="*/ 179 w 179"/>
                <a:gd name="T9" fmla="*/ 0 h 294"/>
                <a:gd name="T10" fmla="*/ 0 60000 65536"/>
                <a:gd name="T11" fmla="*/ 0 60000 65536"/>
                <a:gd name="T12" fmla="*/ 0 60000 65536"/>
                <a:gd name="T13" fmla="*/ 0 60000 65536"/>
                <a:gd name="T14" fmla="*/ 0 60000 65536"/>
                <a:gd name="T15" fmla="*/ 0 w 179"/>
                <a:gd name="T16" fmla="*/ 0 h 294"/>
                <a:gd name="T17" fmla="*/ 179 w 179"/>
                <a:gd name="T18" fmla="*/ 294 h 294"/>
              </a:gdLst>
              <a:ahLst/>
              <a:cxnLst>
                <a:cxn ang="T10">
                  <a:pos x="T0" y="T1"/>
                </a:cxn>
                <a:cxn ang="T11">
                  <a:pos x="T2" y="T3"/>
                </a:cxn>
                <a:cxn ang="T12">
                  <a:pos x="T4" y="T5"/>
                </a:cxn>
                <a:cxn ang="T13">
                  <a:pos x="T6" y="T7"/>
                </a:cxn>
                <a:cxn ang="T14">
                  <a:pos x="T8" y="T9"/>
                </a:cxn>
              </a:cxnLst>
              <a:rect l="T15" t="T16" r="T17" b="T18"/>
              <a:pathLst>
                <a:path w="179" h="294">
                  <a:moveTo>
                    <a:pt x="179" y="0"/>
                  </a:moveTo>
                  <a:lnTo>
                    <a:pt x="0" y="139"/>
                  </a:lnTo>
                  <a:lnTo>
                    <a:pt x="0" y="294"/>
                  </a:lnTo>
                  <a:lnTo>
                    <a:pt x="179" y="157"/>
                  </a:lnTo>
                  <a:lnTo>
                    <a:pt x="179"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15" name="Freeform 6"/>
            <p:cNvSpPr>
              <a:spLocks/>
            </p:cNvSpPr>
            <p:nvPr/>
          </p:nvSpPr>
          <p:spPr bwMode="auto">
            <a:xfrm>
              <a:off x="4837" y="1332"/>
              <a:ext cx="66" cy="221"/>
            </a:xfrm>
            <a:custGeom>
              <a:avLst/>
              <a:gdLst>
                <a:gd name="T0" fmla="*/ 0 w 66"/>
                <a:gd name="T1" fmla="*/ 63 h 221"/>
                <a:gd name="T2" fmla="*/ 58 w 66"/>
                <a:gd name="T3" fmla="*/ 28 h 221"/>
                <a:gd name="T4" fmla="*/ 66 w 66"/>
                <a:gd name="T5" fmla="*/ 0 h 221"/>
                <a:gd name="T6" fmla="*/ 66 w 66"/>
                <a:gd name="T7" fmla="*/ 153 h 221"/>
                <a:gd name="T8" fmla="*/ 58 w 66"/>
                <a:gd name="T9" fmla="*/ 191 h 221"/>
                <a:gd name="T10" fmla="*/ 0 w 66"/>
                <a:gd name="T11" fmla="*/ 221 h 221"/>
                <a:gd name="T12" fmla="*/ 0 w 66"/>
                <a:gd name="T13" fmla="*/ 63 h 221"/>
                <a:gd name="T14" fmla="*/ 0 60000 65536"/>
                <a:gd name="T15" fmla="*/ 0 60000 65536"/>
                <a:gd name="T16" fmla="*/ 0 60000 65536"/>
                <a:gd name="T17" fmla="*/ 0 60000 65536"/>
                <a:gd name="T18" fmla="*/ 0 60000 65536"/>
                <a:gd name="T19" fmla="*/ 0 60000 65536"/>
                <a:gd name="T20" fmla="*/ 0 60000 65536"/>
                <a:gd name="T21" fmla="*/ 0 w 66"/>
                <a:gd name="T22" fmla="*/ 0 h 221"/>
                <a:gd name="T23" fmla="*/ 66 w 66"/>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221">
                  <a:moveTo>
                    <a:pt x="0" y="63"/>
                  </a:moveTo>
                  <a:lnTo>
                    <a:pt x="58" y="28"/>
                  </a:lnTo>
                  <a:lnTo>
                    <a:pt x="66" y="0"/>
                  </a:lnTo>
                  <a:lnTo>
                    <a:pt x="66" y="153"/>
                  </a:lnTo>
                  <a:lnTo>
                    <a:pt x="58" y="191"/>
                  </a:lnTo>
                  <a:lnTo>
                    <a:pt x="0" y="221"/>
                  </a:lnTo>
                  <a:lnTo>
                    <a:pt x="0" y="63"/>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16" name="Freeform 7"/>
            <p:cNvSpPr>
              <a:spLocks/>
            </p:cNvSpPr>
            <p:nvPr/>
          </p:nvSpPr>
          <p:spPr bwMode="auto">
            <a:xfrm>
              <a:off x="4823" y="1439"/>
              <a:ext cx="22" cy="58"/>
            </a:xfrm>
            <a:custGeom>
              <a:avLst/>
              <a:gdLst>
                <a:gd name="T0" fmla="*/ 22 w 22"/>
                <a:gd name="T1" fmla="*/ 0 h 58"/>
                <a:gd name="T2" fmla="*/ 0 w 22"/>
                <a:gd name="T3" fmla="*/ 22 h 58"/>
                <a:gd name="T4" fmla="*/ 22 w 22"/>
                <a:gd name="T5" fmla="*/ 58 h 58"/>
                <a:gd name="T6" fmla="*/ 22 w 22"/>
                <a:gd name="T7" fmla="*/ 0 h 58"/>
                <a:gd name="T8" fmla="*/ 0 60000 65536"/>
                <a:gd name="T9" fmla="*/ 0 60000 65536"/>
                <a:gd name="T10" fmla="*/ 0 60000 65536"/>
                <a:gd name="T11" fmla="*/ 0 60000 65536"/>
                <a:gd name="T12" fmla="*/ 0 w 22"/>
                <a:gd name="T13" fmla="*/ 0 h 58"/>
                <a:gd name="T14" fmla="*/ 22 w 22"/>
                <a:gd name="T15" fmla="*/ 58 h 58"/>
              </a:gdLst>
              <a:ahLst/>
              <a:cxnLst>
                <a:cxn ang="T8">
                  <a:pos x="T0" y="T1"/>
                </a:cxn>
                <a:cxn ang="T9">
                  <a:pos x="T2" y="T3"/>
                </a:cxn>
                <a:cxn ang="T10">
                  <a:pos x="T4" y="T5"/>
                </a:cxn>
                <a:cxn ang="T11">
                  <a:pos x="T6" y="T7"/>
                </a:cxn>
              </a:cxnLst>
              <a:rect l="T12" t="T13" r="T14" b="T15"/>
              <a:pathLst>
                <a:path w="22" h="58">
                  <a:moveTo>
                    <a:pt x="22" y="0"/>
                  </a:moveTo>
                  <a:lnTo>
                    <a:pt x="0" y="22"/>
                  </a:lnTo>
                  <a:lnTo>
                    <a:pt x="22" y="58"/>
                  </a:lnTo>
                  <a:lnTo>
                    <a:pt x="22" y="0"/>
                  </a:lnTo>
                  <a:close/>
                </a:path>
              </a:pathLst>
            </a:custGeom>
            <a:solidFill>
              <a:schemeClr val="bg2"/>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17" name="Freeform 8"/>
            <p:cNvSpPr>
              <a:spLocks/>
            </p:cNvSpPr>
            <p:nvPr/>
          </p:nvSpPr>
          <p:spPr bwMode="auto">
            <a:xfrm>
              <a:off x="4896" y="1332"/>
              <a:ext cx="7" cy="189"/>
            </a:xfrm>
            <a:custGeom>
              <a:avLst/>
              <a:gdLst>
                <a:gd name="T0" fmla="*/ 6 w 7"/>
                <a:gd name="T1" fmla="*/ 0 h 189"/>
                <a:gd name="T2" fmla="*/ 0 w 7"/>
                <a:gd name="T3" fmla="*/ 30 h 189"/>
                <a:gd name="T4" fmla="*/ 0 w 7"/>
                <a:gd name="T5" fmla="*/ 189 h 189"/>
                <a:gd name="T6" fmla="*/ 7 w 7"/>
                <a:gd name="T7" fmla="*/ 157 h 189"/>
                <a:gd name="T8" fmla="*/ 6 w 7"/>
                <a:gd name="T9" fmla="*/ 0 h 189"/>
                <a:gd name="T10" fmla="*/ 0 60000 65536"/>
                <a:gd name="T11" fmla="*/ 0 60000 65536"/>
                <a:gd name="T12" fmla="*/ 0 60000 65536"/>
                <a:gd name="T13" fmla="*/ 0 60000 65536"/>
                <a:gd name="T14" fmla="*/ 0 60000 65536"/>
                <a:gd name="T15" fmla="*/ 0 w 7"/>
                <a:gd name="T16" fmla="*/ 0 h 189"/>
                <a:gd name="T17" fmla="*/ 7 w 7"/>
                <a:gd name="T18" fmla="*/ 189 h 189"/>
              </a:gdLst>
              <a:ahLst/>
              <a:cxnLst>
                <a:cxn ang="T10">
                  <a:pos x="T0" y="T1"/>
                </a:cxn>
                <a:cxn ang="T11">
                  <a:pos x="T2" y="T3"/>
                </a:cxn>
                <a:cxn ang="T12">
                  <a:pos x="T4" y="T5"/>
                </a:cxn>
                <a:cxn ang="T13">
                  <a:pos x="T6" y="T7"/>
                </a:cxn>
                <a:cxn ang="T14">
                  <a:pos x="T8" y="T9"/>
                </a:cxn>
              </a:cxnLst>
              <a:rect l="T15" t="T16" r="T17" b="T18"/>
              <a:pathLst>
                <a:path w="7" h="189">
                  <a:moveTo>
                    <a:pt x="6" y="0"/>
                  </a:moveTo>
                  <a:lnTo>
                    <a:pt x="0" y="30"/>
                  </a:lnTo>
                  <a:lnTo>
                    <a:pt x="0" y="189"/>
                  </a:lnTo>
                  <a:lnTo>
                    <a:pt x="7" y="157"/>
                  </a:lnTo>
                  <a:lnTo>
                    <a:pt x="6"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grpSp>
      <p:sp>
        <p:nvSpPr>
          <p:cNvPr id="76818" name="Freeform 9"/>
          <p:cNvSpPr>
            <a:spLocks/>
          </p:cNvSpPr>
          <p:nvPr/>
        </p:nvSpPr>
        <p:spPr bwMode="auto">
          <a:xfrm>
            <a:off x="5541963" y="5248275"/>
            <a:ext cx="100012" cy="322263"/>
          </a:xfrm>
          <a:custGeom>
            <a:avLst/>
            <a:gdLst>
              <a:gd name="T0" fmla="*/ 0 w 48"/>
              <a:gd name="T1" fmla="*/ 2147483647 h 171"/>
              <a:gd name="T2" fmla="*/ 2147483647 w 48"/>
              <a:gd name="T3" fmla="*/ 2147483647 h 171"/>
              <a:gd name="T4" fmla="*/ 2147483647 w 48"/>
              <a:gd name="T5" fmla="*/ 2147483647 h 171"/>
              <a:gd name="T6" fmla="*/ 2147483647 w 48"/>
              <a:gd name="T7" fmla="*/ 2147483647 h 171"/>
              <a:gd name="T8" fmla="*/ 2147483647 w 48"/>
              <a:gd name="T9" fmla="*/ 0 h 171"/>
              <a:gd name="T10" fmla="*/ 0 w 48"/>
              <a:gd name="T11" fmla="*/ 2147483647 h 171"/>
              <a:gd name="T12" fmla="*/ 0 60000 65536"/>
              <a:gd name="T13" fmla="*/ 0 60000 65536"/>
              <a:gd name="T14" fmla="*/ 0 60000 65536"/>
              <a:gd name="T15" fmla="*/ 0 60000 65536"/>
              <a:gd name="T16" fmla="*/ 0 60000 65536"/>
              <a:gd name="T17" fmla="*/ 0 60000 65536"/>
              <a:gd name="T18" fmla="*/ 0 w 48"/>
              <a:gd name="T19" fmla="*/ 0 h 171"/>
              <a:gd name="T20" fmla="*/ 48 w 48"/>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8" h="171">
                <a:moveTo>
                  <a:pt x="0" y="30"/>
                </a:moveTo>
                <a:lnTo>
                  <a:pt x="22" y="97"/>
                </a:lnTo>
                <a:lnTo>
                  <a:pt x="22" y="171"/>
                </a:lnTo>
                <a:lnTo>
                  <a:pt x="48" y="153"/>
                </a:lnTo>
                <a:lnTo>
                  <a:pt x="48" y="0"/>
                </a:lnTo>
                <a:lnTo>
                  <a:pt x="0" y="3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19" name="Freeform 10"/>
          <p:cNvSpPr>
            <a:spLocks/>
          </p:cNvSpPr>
          <p:nvPr/>
        </p:nvSpPr>
        <p:spPr bwMode="auto">
          <a:xfrm>
            <a:off x="5641975" y="5237163"/>
            <a:ext cx="314325" cy="300037"/>
          </a:xfrm>
          <a:custGeom>
            <a:avLst/>
            <a:gdLst>
              <a:gd name="T0" fmla="*/ 0 w 151"/>
              <a:gd name="T1" fmla="*/ 2147483647 h 159"/>
              <a:gd name="T2" fmla="*/ 2147483647 w 151"/>
              <a:gd name="T3" fmla="*/ 0 h 159"/>
              <a:gd name="T4" fmla="*/ 2147483647 w 151"/>
              <a:gd name="T5" fmla="*/ 0 h 159"/>
              <a:gd name="T6" fmla="*/ 2147483647 w 151"/>
              <a:gd name="T7" fmla="*/ 2147483647 h 159"/>
              <a:gd name="T8" fmla="*/ 2147483647 w 151"/>
              <a:gd name="T9" fmla="*/ 2147483647 h 159"/>
              <a:gd name="T10" fmla="*/ 0 w 151"/>
              <a:gd name="T11" fmla="*/ 2147483647 h 159"/>
              <a:gd name="T12" fmla="*/ 0 w 151"/>
              <a:gd name="T13" fmla="*/ 2147483647 h 159"/>
              <a:gd name="T14" fmla="*/ 0 60000 65536"/>
              <a:gd name="T15" fmla="*/ 0 60000 65536"/>
              <a:gd name="T16" fmla="*/ 0 60000 65536"/>
              <a:gd name="T17" fmla="*/ 0 60000 65536"/>
              <a:gd name="T18" fmla="*/ 0 60000 65536"/>
              <a:gd name="T19" fmla="*/ 0 60000 65536"/>
              <a:gd name="T20" fmla="*/ 0 60000 65536"/>
              <a:gd name="T21" fmla="*/ 0 w 151"/>
              <a:gd name="T22" fmla="*/ 0 h 159"/>
              <a:gd name="T23" fmla="*/ 151 w 151"/>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59">
                <a:moveTo>
                  <a:pt x="0" y="6"/>
                </a:moveTo>
                <a:lnTo>
                  <a:pt x="64" y="0"/>
                </a:lnTo>
                <a:lnTo>
                  <a:pt x="151" y="0"/>
                </a:lnTo>
                <a:lnTo>
                  <a:pt x="151" y="155"/>
                </a:lnTo>
                <a:lnTo>
                  <a:pt x="64" y="155"/>
                </a:lnTo>
                <a:lnTo>
                  <a:pt x="0" y="159"/>
                </a:lnTo>
                <a:lnTo>
                  <a:pt x="0" y="6"/>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20" name="Freeform 11"/>
          <p:cNvSpPr>
            <a:spLocks/>
          </p:cNvSpPr>
          <p:nvPr/>
        </p:nvSpPr>
        <p:spPr bwMode="auto">
          <a:xfrm>
            <a:off x="5961063" y="5240338"/>
            <a:ext cx="147637" cy="409575"/>
          </a:xfrm>
          <a:custGeom>
            <a:avLst/>
            <a:gdLst>
              <a:gd name="T0" fmla="*/ 0 w 71"/>
              <a:gd name="T1" fmla="*/ 0 h 217"/>
              <a:gd name="T2" fmla="*/ 0 w 71"/>
              <a:gd name="T3" fmla="*/ 2147483647 h 217"/>
              <a:gd name="T4" fmla="*/ 2147483647 w 71"/>
              <a:gd name="T5" fmla="*/ 2147483647 h 217"/>
              <a:gd name="T6" fmla="*/ 2147483647 w 71"/>
              <a:gd name="T7" fmla="*/ 2147483647 h 217"/>
              <a:gd name="T8" fmla="*/ 0 w 71"/>
              <a:gd name="T9" fmla="*/ 0 h 217"/>
              <a:gd name="T10" fmla="*/ 0 60000 65536"/>
              <a:gd name="T11" fmla="*/ 0 60000 65536"/>
              <a:gd name="T12" fmla="*/ 0 60000 65536"/>
              <a:gd name="T13" fmla="*/ 0 60000 65536"/>
              <a:gd name="T14" fmla="*/ 0 60000 65536"/>
              <a:gd name="T15" fmla="*/ 0 w 71"/>
              <a:gd name="T16" fmla="*/ 0 h 217"/>
              <a:gd name="T17" fmla="*/ 71 w 71"/>
              <a:gd name="T18" fmla="*/ 217 h 217"/>
            </a:gdLst>
            <a:ahLst/>
            <a:cxnLst>
              <a:cxn ang="T10">
                <a:pos x="T0" y="T1"/>
              </a:cxn>
              <a:cxn ang="T11">
                <a:pos x="T2" y="T3"/>
              </a:cxn>
              <a:cxn ang="T12">
                <a:pos x="T4" y="T5"/>
              </a:cxn>
              <a:cxn ang="T13">
                <a:pos x="T6" y="T7"/>
              </a:cxn>
              <a:cxn ang="T14">
                <a:pos x="T8" y="T9"/>
              </a:cxn>
            </a:cxnLst>
            <a:rect l="T15" t="T16" r="T17" b="T18"/>
            <a:pathLst>
              <a:path w="71" h="217">
                <a:moveTo>
                  <a:pt x="0" y="0"/>
                </a:moveTo>
                <a:lnTo>
                  <a:pt x="0" y="153"/>
                </a:lnTo>
                <a:lnTo>
                  <a:pt x="71" y="217"/>
                </a:lnTo>
                <a:lnTo>
                  <a:pt x="71" y="60"/>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21" name="Freeform 12"/>
          <p:cNvSpPr>
            <a:spLocks/>
          </p:cNvSpPr>
          <p:nvPr/>
        </p:nvSpPr>
        <p:spPr bwMode="auto">
          <a:xfrm>
            <a:off x="6108700" y="5316538"/>
            <a:ext cx="184150" cy="330200"/>
          </a:xfrm>
          <a:custGeom>
            <a:avLst/>
            <a:gdLst>
              <a:gd name="T0" fmla="*/ 0 w 88"/>
              <a:gd name="T1" fmla="*/ 2147483647 h 175"/>
              <a:gd name="T2" fmla="*/ 2147483647 w 88"/>
              <a:gd name="T3" fmla="*/ 0 h 175"/>
              <a:gd name="T4" fmla="*/ 2147483647 w 88"/>
              <a:gd name="T5" fmla="*/ 2147483647 h 175"/>
              <a:gd name="T6" fmla="*/ 0 w 88"/>
              <a:gd name="T7" fmla="*/ 2147483647 h 175"/>
              <a:gd name="T8" fmla="*/ 0 w 88"/>
              <a:gd name="T9" fmla="*/ 2147483647 h 175"/>
              <a:gd name="T10" fmla="*/ 0 60000 65536"/>
              <a:gd name="T11" fmla="*/ 0 60000 65536"/>
              <a:gd name="T12" fmla="*/ 0 60000 65536"/>
              <a:gd name="T13" fmla="*/ 0 60000 65536"/>
              <a:gd name="T14" fmla="*/ 0 60000 65536"/>
              <a:gd name="T15" fmla="*/ 0 w 88"/>
              <a:gd name="T16" fmla="*/ 0 h 175"/>
              <a:gd name="T17" fmla="*/ 88 w 88"/>
              <a:gd name="T18" fmla="*/ 175 h 175"/>
            </a:gdLst>
            <a:ahLst/>
            <a:cxnLst>
              <a:cxn ang="T10">
                <a:pos x="T0" y="T1"/>
              </a:cxn>
              <a:cxn ang="T11">
                <a:pos x="T2" y="T3"/>
              </a:cxn>
              <a:cxn ang="T12">
                <a:pos x="T4" y="T5"/>
              </a:cxn>
              <a:cxn ang="T13">
                <a:pos x="T6" y="T7"/>
              </a:cxn>
              <a:cxn ang="T14">
                <a:pos x="T8" y="T9"/>
              </a:cxn>
            </a:cxnLst>
            <a:rect l="T15" t="T16" r="T17" b="T18"/>
            <a:pathLst>
              <a:path w="88" h="175">
                <a:moveTo>
                  <a:pt x="0" y="22"/>
                </a:moveTo>
                <a:lnTo>
                  <a:pt x="88" y="0"/>
                </a:lnTo>
                <a:lnTo>
                  <a:pt x="88" y="155"/>
                </a:lnTo>
                <a:lnTo>
                  <a:pt x="0" y="175"/>
                </a:lnTo>
                <a:lnTo>
                  <a:pt x="0" y="22"/>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22" name="Freeform 13"/>
          <p:cNvSpPr>
            <a:spLocks/>
          </p:cNvSpPr>
          <p:nvPr/>
        </p:nvSpPr>
        <p:spPr bwMode="auto">
          <a:xfrm>
            <a:off x="6418263" y="5600700"/>
            <a:ext cx="119062" cy="457200"/>
          </a:xfrm>
          <a:custGeom>
            <a:avLst/>
            <a:gdLst>
              <a:gd name="T0" fmla="*/ 0 w 57"/>
              <a:gd name="T1" fmla="*/ 0 h 242"/>
              <a:gd name="T2" fmla="*/ 2147483647 w 57"/>
              <a:gd name="T3" fmla="*/ 2147483647 h 242"/>
              <a:gd name="T4" fmla="*/ 2147483647 w 57"/>
              <a:gd name="T5" fmla="*/ 2147483647 h 242"/>
              <a:gd name="T6" fmla="*/ 0 w 57"/>
              <a:gd name="T7" fmla="*/ 2147483647 h 242"/>
              <a:gd name="T8" fmla="*/ 0 w 57"/>
              <a:gd name="T9" fmla="*/ 0 h 242"/>
              <a:gd name="T10" fmla="*/ 0 60000 65536"/>
              <a:gd name="T11" fmla="*/ 0 60000 65536"/>
              <a:gd name="T12" fmla="*/ 0 60000 65536"/>
              <a:gd name="T13" fmla="*/ 0 60000 65536"/>
              <a:gd name="T14" fmla="*/ 0 60000 65536"/>
              <a:gd name="T15" fmla="*/ 0 w 57"/>
              <a:gd name="T16" fmla="*/ 0 h 242"/>
              <a:gd name="T17" fmla="*/ 57 w 57"/>
              <a:gd name="T18" fmla="*/ 242 h 242"/>
            </a:gdLst>
            <a:ahLst/>
            <a:cxnLst>
              <a:cxn ang="T10">
                <a:pos x="T0" y="T1"/>
              </a:cxn>
              <a:cxn ang="T11">
                <a:pos x="T2" y="T3"/>
              </a:cxn>
              <a:cxn ang="T12">
                <a:pos x="T4" y="T5"/>
              </a:cxn>
              <a:cxn ang="T13">
                <a:pos x="T6" y="T7"/>
              </a:cxn>
              <a:cxn ang="T14">
                <a:pos x="T8" y="T9"/>
              </a:cxn>
            </a:cxnLst>
            <a:rect l="T15" t="T16" r="T17" b="T18"/>
            <a:pathLst>
              <a:path w="57" h="242">
                <a:moveTo>
                  <a:pt x="0" y="0"/>
                </a:moveTo>
                <a:lnTo>
                  <a:pt x="57" y="86"/>
                </a:lnTo>
                <a:lnTo>
                  <a:pt x="57" y="242"/>
                </a:lnTo>
                <a:lnTo>
                  <a:pt x="0" y="154"/>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23" name="Freeform 14"/>
          <p:cNvSpPr>
            <a:spLocks/>
          </p:cNvSpPr>
          <p:nvPr/>
        </p:nvSpPr>
        <p:spPr bwMode="auto">
          <a:xfrm>
            <a:off x="6292850" y="5316538"/>
            <a:ext cx="155575" cy="414337"/>
          </a:xfrm>
          <a:custGeom>
            <a:avLst/>
            <a:gdLst>
              <a:gd name="T0" fmla="*/ 0 w 74"/>
              <a:gd name="T1" fmla="*/ 0 h 220"/>
              <a:gd name="T2" fmla="*/ 2147483647 w 74"/>
              <a:gd name="T3" fmla="*/ 2147483647 h 220"/>
              <a:gd name="T4" fmla="*/ 2147483647 w 74"/>
              <a:gd name="T5" fmla="*/ 2147483647 h 220"/>
              <a:gd name="T6" fmla="*/ 2147483647 w 74"/>
              <a:gd name="T7" fmla="*/ 2147483647 h 220"/>
              <a:gd name="T8" fmla="*/ 0 w 74"/>
              <a:gd name="T9" fmla="*/ 2147483647 h 220"/>
              <a:gd name="T10" fmla="*/ 0 w 74"/>
              <a:gd name="T11" fmla="*/ 0 h 220"/>
              <a:gd name="T12" fmla="*/ 0 60000 65536"/>
              <a:gd name="T13" fmla="*/ 0 60000 65536"/>
              <a:gd name="T14" fmla="*/ 0 60000 65536"/>
              <a:gd name="T15" fmla="*/ 0 60000 65536"/>
              <a:gd name="T16" fmla="*/ 0 60000 65536"/>
              <a:gd name="T17" fmla="*/ 0 60000 65536"/>
              <a:gd name="T18" fmla="*/ 0 w 74"/>
              <a:gd name="T19" fmla="*/ 0 h 220"/>
              <a:gd name="T20" fmla="*/ 74 w 74"/>
              <a:gd name="T21" fmla="*/ 220 h 220"/>
            </a:gdLst>
            <a:ahLst/>
            <a:cxnLst>
              <a:cxn ang="T12">
                <a:pos x="T0" y="T1"/>
              </a:cxn>
              <a:cxn ang="T13">
                <a:pos x="T2" y="T3"/>
              </a:cxn>
              <a:cxn ang="T14">
                <a:pos x="T4" y="T5"/>
              </a:cxn>
              <a:cxn ang="T15">
                <a:pos x="T6" y="T7"/>
              </a:cxn>
              <a:cxn ang="T16">
                <a:pos x="T8" y="T9"/>
              </a:cxn>
              <a:cxn ang="T17">
                <a:pos x="T10" y="T11"/>
              </a:cxn>
            </a:cxnLst>
            <a:rect l="T18" t="T19" r="T20" b="T21"/>
            <a:pathLst>
              <a:path w="74" h="220">
                <a:moveTo>
                  <a:pt x="0" y="0"/>
                </a:moveTo>
                <a:lnTo>
                  <a:pt x="74" y="79"/>
                </a:lnTo>
                <a:lnTo>
                  <a:pt x="58" y="151"/>
                </a:lnTo>
                <a:lnTo>
                  <a:pt x="58" y="220"/>
                </a:lnTo>
                <a:lnTo>
                  <a:pt x="0" y="153"/>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24" name="Freeform 15"/>
          <p:cNvSpPr>
            <a:spLocks/>
          </p:cNvSpPr>
          <p:nvPr/>
        </p:nvSpPr>
        <p:spPr bwMode="auto">
          <a:xfrm>
            <a:off x="4438650" y="5356225"/>
            <a:ext cx="323850" cy="514350"/>
          </a:xfrm>
          <a:custGeom>
            <a:avLst/>
            <a:gdLst>
              <a:gd name="T0" fmla="*/ 2147483647 w 155"/>
              <a:gd name="T1" fmla="*/ 2147483647 h 273"/>
              <a:gd name="T2" fmla="*/ 0 w 155"/>
              <a:gd name="T3" fmla="*/ 2147483647 h 273"/>
              <a:gd name="T4" fmla="*/ 2147483647 w 155"/>
              <a:gd name="T5" fmla="*/ 2147483647 h 273"/>
              <a:gd name="T6" fmla="*/ 2147483647 w 155"/>
              <a:gd name="T7" fmla="*/ 0 h 273"/>
              <a:gd name="T8" fmla="*/ 2147483647 w 155"/>
              <a:gd name="T9" fmla="*/ 2147483647 h 273"/>
              <a:gd name="T10" fmla="*/ 2147483647 w 155"/>
              <a:gd name="T11" fmla="*/ 2147483647 h 273"/>
              <a:gd name="T12" fmla="*/ 2147483647 w 155"/>
              <a:gd name="T13" fmla="*/ 2147483647 h 273"/>
              <a:gd name="T14" fmla="*/ 0 60000 65536"/>
              <a:gd name="T15" fmla="*/ 0 60000 65536"/>
              <a:gd name="T16" fmla="*/ 0 60000 65536"/>
              <a:gd name="T17" fmla="*/ 0 60000 65536"/>
              <a:gd name="T18" fmla="*/ 0 60000 65536"/>
              <a:gd name="T19" fmla="*/ 0 60000 65536"/>
              <a:gd name="T20" fmla="*/ 0 60000 65536"/>
              <a:gd name="T21" fmla="*/ 0 w 155"/>
              <a:gd name="T22" fmla="*/ 0 h 273"/>
              <a:gd name="T23" fmla="*/ 155 w 155"/>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 h="273">
                <a:moveTo>
                  <a:pt x="14" y="273"/>
                </a:moveTo>
                <a:lnTo>
                  <a:pt x="0" y="187"/>
                </a:lnTo>
                <a:lnTo>
                  <a:pt x="32" y="99"/>
                </a:lnTo>
                <a:lnTo>
                  <a:pt x="155" y="0"/>
                </a:lnTo>
                <a:lnTo>
                  <a:pt x="155" y="153"/>
                </a:lnTo>
                <a:lnTo>
                  <a:pt x="34" y="250"/>
                </a:lnTo>
                <a:lnTo>
                  <a:pt x="14" y="273"/>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25" name="Freeform 16"/>
          <p:cNvSpPr>
            <a:spLocks/>
          </p:cNvSpPr>
          <p:nvPr/>
        </p:nvSpPr>
        <p:spPr bwMode="auto">
          <a:xfrm>
            <a:off x="4762500" y="5310188"/>
            <a:ext cx="180975" cy="330200"/>
          </a:xfrm>
          <a:custGeom>
            <a:avLst/>
            <a:gdLst>
              <a:gd name="T0" fmla="*/ 0 w 87"/>
              <a:gd name="T1" fmla="*/ 2147483647 h 175"/>
              <a:gd name="T2" fmla="*/ 0 w 87"/>
              <a:gd name="T3" fmla="*/ 2147483647 h 175"/>
              <a:gd name="T4" fmla="*/ 2147483647 w 87"/>
              <a:gd name="T5" fmla="*/ 2147483647 h 175"/>
              <a:gd name="T6" fmla="*/ 2147483647 w 87"/>
              <a:gd name="T7" fmla="*/ 0 h 175"/>
              <a:gd name="T8" fmla="*/ 0 w 87"/>
              <a:gd name="T9" fmla="*/ 2147483647 h 175"/>
              <a:gd name="T10" fmla="*/ 0 60000 65536"/>
              <a:gd name="T11" fmla="*/ 0 60000 65536"/>
              <a:gd name="T12" fmla="*/ 0 60000 65536"/>
              <a:gd name="T13" fmla="*/ 0 60000 65536"/>
              <a:gd name="T14" fmla="*/ 0 60000 65536"/>
              <a:gd name="T15" fmla="*/ 0 w 87"/>
              <a:gd name="T16" fmla="*/ 0 h 175"/>
              <a:gd name="T17" fmla="*/ 87 w 87"/>
              <a:gd name="T18" fmla="*/ 175 h 175"/>
            </a:gdLst>
            <a:ahLst/>
            <a:cxnLst>
              <a:cxn ang="T10">
                <a:pos x="T0" y="T1"/>
              </a:cxn>
              <a:cxn ang="T11">
                <a:pos x="T2" y="T3"/>
              </a:cxn>
              <a:cxn ang="T12">
                <a:pos x="T4" y="T5"/>
              </a:cxn>
              <a:cxn ang="T13">
                <a:pos x="T6" y="T7"/>
              </a:cxn>
              <a:cxn ang="T14">
                <a:pos x="T8" y="T9"/>
              </a:cxn>
            </a:cxnLst>
            <a:rect l="T15" t="T16" r="T17" b="T18"/>
            <a:pathLst>
              <a:path w="87" h="175">
                <a:moveTo>
                  <a:pt x="0" y="24"/>
                </a:moveTo>
                <a:lnTo>
                  <a:pt x="0" y="175"/>
                </a:lnTo>
                <a:lnTo>
                  <a:pt x="87" y="153"/>
                </a:lnTo>
                <a:lnTo>
                  <a:pt x="87" y="0"/>
                </a:lnTo>
                <a:lnTo>
                  <a:pt x="0" y="24"/>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26" name="Freeform 17"/>
          <p:cNvSpPr>
            <a:spLocks/>
          </p:cNvSpPr>
          <p:nvPr/>
        </p:nvSpPr>
        <p:spPr bwMode="auto">
          <a:xfrm>
            <a:off x="4943475" y="5310188"/>
            <a:ext cx="366713" cy="406400"/>
          </a:xfrm>
          <a:custGeom>
            <a:avLst/>
            <a:gdLst>
              <a:gd name="T0" fmla="*/ 0 w 175"/>
              <a:gd name="T1" fmla="*/ 0 h 215"/>
              <a:gd name="T2" fmla="*/ 2147483647 w 175"/>
              <a:gd name="T3" fmla="*/ 2147483647 h 215"/>
              <a:gd name="T4" fmla="*/ 2147483647 w 175"/>
              <a:gd name="T5" fmla="*/ 2147483647 h 215"/>
              <a:gd name="T6" fmla="*/ 0 w 175"/>
              <a:gd name="T7" fmla="*/ 2147483647 h 215"/>
              <a:gd name="T8" fmla="*/ 0 w 175"/>
              <a:gd name="T9" fmla="*/ 0 h 215"/>
              <a:gd name="T10" fmla="*/ 0 60000 65536"/>
              <a:gd name="T11" fmla="*/ 0 60000 65536"/>
              <a:gd name="T12" fmla="*/ 0 60000 65536"/>
              <a:gd name="T13" fmla="*/ 0 60000 65536"/>
              <a:gd name="T14" fmla="*/ 0 60000 65536"/>
              <a:gd name="T15" fmla="*/ 0 w 175"/>
              <a:gd name="T16" fmla="*/ 0 h 215"/>
              <a:gd name="T17" fmla="*/ 175 w 175"/>
              <a:gd name="T18" fmla="*/ 215 h 215"/>
            </a:gdLst>
            <a:ahLst/>
            <a:cxnLst>
              <a:cxn ang="T10">
                <a:pos x="T0" y="T1"/>
              </a:cxn>
              <a:cxn ang="T11">
                <a:pos x="T2" y="T3"/>
              </a:cxn>
              <a:cxn ang="T12">
                <a:pos x="T4" y="T5"/>
              </a:cxn>
              <a:cxn ang="T13">
                <a:pos x="T6" y="T7"/>
              </a:cxn>
              <a:cxn ang="T14">
                <a:pos x="T8" y="T9"/>
              </a:cxn>
            </a:cxnLst>
            <a:rect l="T15" t="T16" r="T17" b="T18"/>
            <a:pathLst>
              <a:path w="175" h="215">
                <a:moveTo>
                  <a:pt x="0" y="0"/>
                </a:moveTo>
                <a:lnTo>
                  <a:pt x="175" y="62"/>
                </a:lnTo>
                <a:lnTo>
                  <a:pt x="175" y="215"/>
                </a:lnTo>
                <a:lnTo>
                  <a:pt x="0" y="153"/>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27" name="Freeform 18"/>
          <p:cNvSpPr>
            <a:spLocks/>
          </p:cNvSpPr>
          <p:nvPr/>
        </p:nvSpPr>
        <p:spPr bwMode="auto">
          <a:xfrm>
            <a:off x="5310188" y="5427663"/>
            <a:ext cx="280987" cy="300037"/>
          </a:xfrm>
          <a:custGeom>
            <a:avLst/>
            <a:gdLst>
              <a:gd name="T0" fmla="*/ 0 w 135"/>
              <a:gd name="T1" fmla="*/ 0 h 159"/>
              <a:gd name="T2" fmla="*/ 0 w 135"/>
              <a:gd name="T3" fmla="*/ 2147483647 h 159"/>
              <a:gd name="T4" fmla="*/ 2147483647 w 135"/>
              <a:gd name="T5" fmla="*/ 2147483647 h 159"/>
              <a:gd name="T6" fmla="*/ 2147483647 w 135"/>
              <a:gd name="T7" fmla="*/ 2147483647 h 159"/>
              <a:gd name="T8" fmla="*/ 0 w 135"/>
              <a:gd name="T9" fmla="*/ 0 h 159"/>
              <a:gd name="T10" fmla="*/ 0 60000 65536"/>
              <a:gd name="T11" fmla="*/ 0 60000 65536"/>
              <a:gd name="T12" fmla="*/ 0 60000 65536"/>
              <a:gd name="T13" fmla="*/ 0 60000 65536"/>
              <a:gd name="T14" fmla="*/ 0 60000 65536"/>
              <a:gd name="T15" fmla="*/ 0 w 135"/>
              <a:gd name="T16" fmla="*/ 0 h 159"/>
              <a:gd name="T17" fmla="*/ 135 w 135"/>
              <a:gd name="T18" fmla="*/ 159 h 159"/>
            </a:gdLst>
            <a:ahLst/>
            <a:cxnLst>
              <a:cxn ang="T10">
                <a:pos x="T0" y="T1"/>
              </a:cxn>
              <a:cxn ang="T11">
                <a:pos x="T2" y="T3"/>
              </a:cxn>
              <a:cxn ang="T12">
                <a:pos x="T4" y="T5"/>
              </a:cxn>
              <a:cxn ang="T13">
                <a:pos x="T6" y="T7"/>
              </a:cxn>
              <a:cxn ang="T14">
                <a:pos x="T8" y="T9"/>
              </a:cxn>
            </a:cxnLst>
            <a:rect l="T15" t="T16" r="T17" b="T18"/>
            <a:pathLst>
              <a:path w="135" h="159">
                <a:moveTo>
                  <a:pt x="0" y="0"/>
                </a:moveTo>
                <a:lnTo>
                  <a:pt x="0" y="153"/>
                </a:lnTo>
                <a:lnTo>
                  <a:pt x="135" y="159"/>
                </a:lnTo>
                <a:lnTo>
                  <a:pt x="135" y="4"/>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28" name="Freeform 19"/>
          <p:cNvSpPr>
            <a:spLocks/>
          </p:cNvSpPr>
          <p:nvPr/>
        </p:nvSpPr>
        <p:spPr bwMode="auto">
          <a:xfrm>
            <a:off x="6754813" y="5895975"/>
            <a:ext cx="158750" cy="425450"/>
          </a:xfrm>
          <a:custGeom>
            <a:avLst/>
            <a:gdLst>
              <a:gd name="T0" fmla="*/ 0 w 76"/>
              <a:gd name="T1" fmla="*/ 2147483647 h 226"/>
              <a:gd name="T2" fmla="*/ 2147483647 w 76"/>
              <a:gd name="T3" fmla="*/ 0 h 226"/>
              <a:gd name="T4" fmla="*/ 2147483647 w 76"/>
              <a:gd name="T5" fmla="*/ 2147483647 h 226"/>
              <a:gd name="T6" fmla="*/ 0 w 76"/>
              <a:gd name="T7" fmla="*/ 2147483647 h 226"/>
              <a:gd name="T8" fmla="*/ 0 w 76"/>
              <a:gd name="T9" fmla="*/ 2147483647 h 226"/>
              <a:gd name="T10" fmla="*/ 0 60000 65536"/>
              <a:gd name="T11" fmla="*/ 0 60000 65536"/>
              <a:gd name="T12" fmla="*/ 0 60000 65536"/>
              <a:gd name="T13" fmla="*/ 0 60000 65536"/>
              <a:gd name="T14" fmla="*/ 0 60000 65536"/>
              <a:gd name="T15" fmla="*/ 0 w 76"/>
              <a:gd name="T16" fmla="*/ 0 h 226"/>
              <a:gd name="T17" fmla="*/ 76 w 76"/>
              <a:gd name="T18" fmla="*/ 226 h 226"/>
            </a:gdLst>
            <a:ahLst/>
            <a:cxnLst>
              <a:cxn ang="T10">
                <a:pos x="T0" y="T1"/>
              </a:cxn>
              <a:cxn ang="T11">
                <a:pos x="T2" y="T3"/>
              </a:cxn>
              <a:cxn ang="T12">
                <a:pos x="T4" y="T5"/>
              </a:cxn>
              <a:cxn ang="T13">
                <a:pos x="T6" y="T7"/>
              </a:cxn>
              <a:cxn ang="T14">
                <a:pos x="T8" y="T9"/>
              </a:cxn>
            </a:cxnLst>
            <a:rect l="T15" t="T16" r="T17" b="T18"/>
            <a:pathLst>
              <a:path w="76" h="226">
                <a:moveTo>
                  <a:pt x="0" y="73"/>
                </a:moveTo>
                <a:lnTo>
                  <a:pt x="76" y="0"/>
                </a:lnTo>
                <a:lnTo>
                  <a:pt x="76" y="152"/>
                </a:lnTo>
                <a:lnTo>
                  <a:pt x="0" y="226"/>
                </a:lnTo>
                <a:lnTo>
                  <a:pt x="0" y="73"/>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29" name="Freeform 20"/>
          <p:cNvSpPr>
            <a:spLocks/>
          </p:cNvSpPr>
          <p:nvPr/>
        </p:nvSpPr>
        <p:spPr bwMode="auto">
          <a:xfrm>
            <a:off x="6535738" y="5765800"/>
            <a:ext cx="49212" cy="293688"/>
          </a:xfrm>
          <a:custGeom>
            <a:avLst/>
            <a:gdLst>
              <a:gd name="T0" fmla="*/ 0 w 24"/>
              <a:gd name="T1" fmla="*/ 0 h 156"/>
              <a:gd name="T2" fmla="*/ 0 w 24"/>
              <a:gd name="T3" fmla="*/ 2147483647 h 156"/>
              <a:gd name="T4" fmla="*/ 2147483647 w 24"/>
              <a:gd name="T5" fmla="*/ 2147483647 h 156"/>
              <a:gd name="T6" fmla="*/ 2147483647 w 24"/>
              <a:gd name="T7" fmla="*/ 2147483647 h 156"/>
              <a:gd name="T8" fmla="*/ 0 w 24"/>
              <a:gd name="T9" fmla="*/ 0 h 156"/>
              <a:gd name="T10" fmla="*/ 0 60000 65536"/>
              <a:gd name="T11" fmla="*/ 0 60000 65536"/>
              <a:gd name="T12" fmla="*/ 0 60000 65536"/>
              <a:gd name="T13" fmla="*/ 0 60000 65536"/>
              <a:gd name="T14" fmla="*/ 0 60000 65536"/>
              <a:gd name="T15" fmla="*/ 0 w 24"/>
              <a:gd name="T16" fmla="*/ 0 h 156"/>
              <a:gd name="T17" fmla="*/ 24 w 24"/>
              <a:gd name="T18" fmla="*/ 156 h 156"/>
            </a:gdLst>
            <a:ahLst/>
            <a:cxnLst>
              <a:cxn ang="T10">
                <a:pos x="T0" y="T1"/>
              </a:cxn>
              <a:cxn ang="T11">
                <a:pos x="T2" y="T3"/>
              </a:cxn>
              <a:cxn ang="T12">
                <a:pos x="T4" y="T5"/>
              </a:cxn>
              <a:cxn ang="T13">
                <a:pos x="T6" y="T7"/>
              </a:cxn>
              <a:cxn ang="T14">
                <a:pos x="T8" y="T9"/>
              </a:cxn>
            </a:cxnLst>
            <a:rect l="T15" t="T16" r="T17" b="T18"/>
            <a:pathLst>
              <a:path w="24" h="156">
                <a:moveTo>
                  <a:pt x="0" y="0"/>
                </a:moveTo>
                <a:lnTo>
                  <a:pt x="0" y="156"/>
                </a:lnTo>
                <a:lnTo>
                  <a:pt x="24" y="156"/>
                </a:lnTo>
                <a:lnTo>
                  <a:pt x="24" y="2"/>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30" name="Freeform 21"/>
          <p:cNvSpPr>
            <a:spLocks/>
          </p:cNvSpPr>
          <p:nvPr/>
        </p:nvSpPr>
        <p:spPr bwMode="auto">
          <a:xfrm>
            <a:off x="6627813" y="6032500"/>
            <a:ext cx="127000" cy="296863"/>
          </a:xfrm>
          <a:custGeom>
            <a:avLst/>
            <a:gdLst>
              <a:gd name="T0" fmla="*/ 0 w 61"/>
              <a:gd name="T1" fmla="*/ 2147483647 h 157"/>
              <a:gd name="T2" fmla="*/ 2147483647 w 61"/>
              <a:gd name="T3" fmla="*/ 0 h 157"/>
              <a:gd name="T4" fmla="*/ 2147483647 w 61"/>
              <a:gd name="T5" fmla="*/ 2147483647 h 157"/>
              <a:gd name="T6" fmla="*/ 0 w 61"/>
              <a:gd name="T7" fmla="*/ 2147483647 h 157"/>
              <a:gd name="T8" fmla="*/ 0 w 61"/>
              <a:gd name="T9" fmla="*/ 2147483647 h 157"/>
              <a:gd name="T10" fmla="*/ 0 60000 65536"/>
              <a:gd name="T11" fmla="*/ 0 60000 65536"/>
              <a:gd name="T12" fmla="*/ 0 60000 65536"/>
              <a:gd name="T13" fmla="*/ 0 60000 65536"/>
              <a:gd name="T14" fmla="*/ 0 60000 65536"/>
              <a:gd name="T15" fmla="*/ 0 w 61"/>
              <a:gd name="T16" fmla="*/ 0 h 157"/>
              <a:gd name="T17" fmla="*/ 61 w 61"/>
              <a:gd name="T18" fmla="*/ 157 h 157"/>
            </a:gdLst>
            <a:ahLst/>
            <a:cxnLst>
              <a:cxn ang="T10">
                <a:pos x="T0" y="T1"/>
              </a:cxn>
              <a:cxn ang="T11">
                <a:pos x="T2" y="T3"/>
              </a:cxn>
              <a:cxn ang="T12">
                <a:pos x="T4" y="T5"/>
              </a:cxn>
              <a:cxn ang="T13">
                <a:pos x="T6" y="T7"/>
              </a:cxn>
              <a:cxn ang="T14">
                <a:pos x="T8" y="T9"/>
              </a:cxn>
            </a:cxnLst>
            <a:rect l="T15" t="T16" r="T17" b="T18"/>
            <a:pathLst>
              <a:path w="61" h="157">
                <a:moveTo>
                  <a:pt x="0" y="4"/>
                </a:moveTo>
                <a:lnTo>
                  <a:pt x="61" y="0"/>
                </a:lnTo>
                <a:lnTo>
                  <a:pt x="61" y="151"/>
                </a:lnTo>
                <a:lnTo>
                  <a:pt x="0" y="157"/>
                </a:lnTo>
                <a:lnTo>
                  <a:pt x="0" y="4"/>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31" name="Freeform 22"/>
          <p:cNvSpPr>
            <a:spLocks/>
          </p:cNvSpPr>
          <p:nvPr/>
        </p:nvSpPr>
        <p:spPr bwMode="auto">
          <a:xfrm>
            <a:off x="6583363" y="5767388"/>
            <a:ext cx="44450" cy="563562"/>
          </a:xfrm>
          <a:custGeom>
            <a:avLst/>
            <a:gdLst>
              <a:gd name="T0" fmla="*/ 0 w 21"/>
              <a:gd name="T1" fmla="*/ 0 h 299"/>
              <a:gd name="T2" fmla="*/ 2147483647 w 21"/>
              <a:gd name="T3" fmla="*/ 2147483647 h 299"/>
              <a:gd name="T4" fmla="*/ 2147483647 w 21"/>
              <a:gd name="T5" fmla="*/ 2147483647 h 299"/>
              <a:gd name="T6" fmla="*/ 0 w 21"/>
              <a:gd name="T7" fmla="*/ 2147483647 h 299"/>
              <a:gd name="T8" fmla="*/ 0 w 21"/>
              <a:gd name="T9" fmla="*/ 0 h 299"/>
              <a:gd name="T10" fmla="*/ 0 60000 65536"/>
              <a:gd name="T11" fmla="*/ 0 60000 65536"/>
              <a:gd name="T12" fmla="*/ 0 60000 65536"/>
              <a:gd name="T13" fmla="*/ 0 60000 65536"/>
              <a:gd name="T14" fmla="*/ 0 60000 65536"/>
              <a:gd name="T15" fmla="*/ 0 w 21"/>
              <a:gd name="T16" fmla="*/ 0 h 299"/>
              <a:gd name="T17" fmla="*/ 21 w 21"/>
              <a:gd name="T18" fmla="*/ 299 h 299"/>
            </a:gdLst>
            <a:ahLst/>
            <a:cxnLst>
              <a:cxn ang="T10">
                <a:pos x="T0" y="T1"/>
              </a:cxn>
              <a:cxn ang="T11">
                <a:pos x="T2" y="T3"/>
              </a:cxn>
              <a:cxn ang="T12">
                <a:pos x="T4" y="T5"/>
              </a:cxn>
              <a:cxn ang="T13">
                <a:pos x="T6" y="T7"/>
              </a:cxn>
              <a:cxn ang="T14">
                <a:pos x="T8" y="T9"/>
              </a:cxn>
            </a:cxnLst>
            <a:rect l="T15" t="T16" r="T17" b="T18"/>
            <a:pathLst>
              <a:path w="21" h="299">
                <a:moveTo>
                  <a:pt x="0" y="0"/>
                </a:moveTo>
                <a:lnTo>
                  <a:pt x="21" y="149"/>
                </a:lnTo>
                <a:lnTo>
                  <a:pt x="21" y="299"/>
                </a:lnTo>
                <a:lnTo>
                  <a:pt x="0" y="154"/>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grpSp>
        <p:nvGrpSpPr>
          <p:cNvPr id="4" name="Group 23"/>
          <p:cNvGrpSpPr>
            <a:grpSpLocks/>
          </p:cNvGrpSpPr>
          <p:nvPr/>
        </p:nvGrpSpPr>
        <p:grpSpPr bwMode="auto">
          <a:xfrm>
            <a:off x="6653213" y="4418013"/>
            <a:ext cx="828675" cy="949325"/>
            <a:chOff x="4114" y="2044"/>
            <a:chExt cx="397" cy="504"/>
          </a:xfrm>
        </p:grpSpPr>
        <p:sp>
          <p:nvSpPr>
            <p:cNvPr id="76833" name="Freeform 24"/>
            <p:cNvSpPr>
              <a:spLocks/>
            </p:cNvSpPr>
            <p:nvPr/>
          </p:nvSpPr>
          <p:spPr bwMode="auto">
            <a:xfrm>
              <a:off x="4163" y="2292"/>
              <a:ext cx="64" cy="177"/>
            </a:xfrm>
            <a:custGeom>
              <a:avLst/>
              <a:gdLst>
                <a:gd name="T0" fmla="*/ 0 w 64"/>
                <a:gd name="T1" fmla="*/ 22 h 177"/>
                <a:gd name="T2" fmla="*/ 64 w 64"/>
                <a:gd name="T3" fmla="*/ 0 h 177"/>
                <a:gd name="T4" fmla="*/ 64 w 64"/>
                <a:gd name="T5" fmla="*/ 155 h 177"/>
                <a:gd name="T6" fmla="*/ 0 w 64"/>
                <a:gd name="T7" fmla="*/ 177 h 177"/>
                <a:gd name="T8" fmla="*/ 0 w 64"/>
                <a:gd name="T9" fmla="*/ 22 h 177"/>
                <a:gd name="T10" fmla="*/ 0 60000 65536"/>
                <a:gd name="T11" fmla="*/ 0 60000 65536"/>
                <a:gd name="T12" fmla="*/ 0 60000 65536"/>
                <a:gd name="T13" fmla="*/ 0 60000 65536"/>
                <a:gd name="T14" fmla="*/ 0 60000 65536"/>
                <a:gd name="T15" fmla="*/ 0 w 64"/>
                <a:gd name="T16" fmla="*/ 0 h 177"/>
                <a:gd name="T17" fmla="*/ 64 w 64"/>
                <a:gd name="T18" fmla="*/ 177 h 177"/>
              </a:gdLst>
              <a:ahLst/>
              <a:cxnLst>
                <a:cxn ang="T10">
                  <a:pos x="T0" y="T1"/>
                </a:cxn>
                <a:cxn ang="T11">
                  <a:pos x="T2" y="T3"/>
                </a:cxn>
                <a:cxn ang="T12">
                  <a:pos x="T4" y="T5"/>
                </a:cxn>
                <a:cxn ang="T13">
                  <a:pos x="T6" y="T7"/>
                </a:cxn>
                <a:cxn ang="T14">
                  <a:pos x="T8" y="T9"/>
                </a:cxn>
              </a:cxnLst>
              <a:rect l="T15" t="T16" r="T17" b="T18"/>
              <a:pathLst>
                <a:path w="64" h="177">
                  <a:moveTo>
                    <a:pt x="0" y="22"/>
                  </a:moveTo>
                  <a:lnTo>
                    <a:pt x="64" y="0"/>
                  </a:lnTo>
                  <a:lnTo>
                    <a:pt x="64" y="155"/>
                  </a:lnTo>
                  <a:lnTo>
                    <a:pt x="0" y="177"/>
                  </a:lnTo>
                  <a:lnTo>
                    <a:pt x="0" y="22"/>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34" name="Freeform 25"/>
            <p:cNvSpPr>
              <a:spLocks/>
            </p:cNvSpPr>
            <p:nvPr/>
          </p:nvSpPr>
          <p:spPr bwMode="auto">
            <a:xfrm>
              <a:off x="4227" y="2203"/>
              <a:ext cx="85" cy="246"/>
            </a:xfrm>
            <a:custGeom>
              <a:avLst/>
              <a:gdLst>
                <a:gd name="T0" fmla="*/ 0 w 85"/>
                <a:gd name="T1" fmla="*/ 89 h 246"/>
                <a:gd name="T2" fmla="*/ 85 w 85"/>
                <a:gd name="T3" fmla="*/ 0 h 246"/>
                <a:gd name="T4" fmla="*/ 85 w 85"/>
                <a:gd name="T5" fmla="*/ 156 h 246"/>
                <a:gd name="T6" fmla="*/ 0 w 85"/>
                <a:gd name="T7" fmla="*/ 246 h 246"/>
                <a:gd name="T8" fmla="*/ 0 w 85"/>
                <a:gd name="T9" fmla="*/ 89 h 246"/>
                <a:gd name="T10" fmla="*/ 0 60000 65536"/>
                <a:gd name="T11" fmla="*/ 0 60000 65536"/>
                <a:gd name="T12" fmla="*/ 0 60000 65536"/>
                <a:gd name="T13" fmla="*/ 0 60000 65536"/>
                <a:gd name="T14" fmla="*/ 0 60000 65536"/>
                <a:gd name="T15" fmla="*/ 0 w 85"/>
                <a:gd name="T16" fmla="*/ 0 h 246"/>
                <a:gd name="T17" fmla="*/ 85 w 85"/>
                <a:gd name="T18" fmla="*/ 246 h 246"/>
              </a:gdLst>
              <a:ahLst/>
              <a:cxnLst>
                <a:cxn ang="T10">
                  <a:pos x="T0" y="T1"/>
                </a:cxn>
                <a:cxn ang="T11">
                  <a:pos x="T2" y="T3"/>
                </a:cxn>
                <a:cxn ang="T12">
                  <a:pos x="T4" y="T5"/>
                </a:cxn>
                <a:cxn ang="T13">
                  <a:pos x="T6" y="T7"/>
                </a:cxn>
                <a:cxn ang="T14">
                  <a:pos x="T8" y="T9"/>
                </a:cxn>
              </a:cxnLst>
              <a:rect l="T15" t="T16" r="T17" b="T18"/>
              <a:pathLst>
                <a:path w="85" h="246">
                  <a:moveTo>
                    <a:pt x="0" y="89"/>
                  </a:moveTo>
                  <a:lnTo>
                    <a:pt x="85" y="0"/>
                  </a:lnTo>
                  <a:lnTo>
                    <a:pt x="85" y="156"/>
                  </a:lnTo>
                  <a:lnTo>
                    <a:pt x="0" y="246"/>
                  </a:lnTo>
                  <a:lnTo>
                    <a:pt x="0" y="89"/>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35" name="Freeform 26"/>
            <p:cNvSpPr>
              <a:spLocks/>
            </p:cNvSpPr>
            <p:nvPr/>
          </p:nvSpPr>
          <p:spPr bwMode="auto">
            <a:xfrm>
              <a:off x="4312" y="2144"/>
              <a:ext cx="38" cy="215"/>
            </a:xfrm>
            <a:custGeom>
              <a:avLst/>
              <a:gdLst>
                <a:gd name="T0" fmla="*/ 0 w 38"/>
                <a:gd name="T1" fmla="*/ 63 h 215"/>
                <a:gd name="T2" fmla="*/ 0 w 38"/>
                <a:gd name="T3" fmla="*/ 215 h 215"/>
                <a:gd name="T4" fmla="*/ 38 w 38"/>
                <a:gd name="T5" fmla="*/ 152 h 215"/>
                <a:gd name="T6" fmla="*/ 38 w 38"/>
                <a:gd name="T7" fmla="*/ 0 h 215"/>
                <a:gd name="T8" fmla="*/ 0 w 38"/>
                <a:gd name="T9" fmla="*/ 63 h 215"/>
                <a:gd name="T10" fmla="*/ 0 60000 65536"/>
                <a:gd name="T11" fmla="*/ 0 60000 65536"/>
                <a:gd name="T12" fmla="*/ 0 60000 65536"/>
                <a:gd name="T13" fmla="*/ 0 60000 65536"/>
                <a:gd name="T14" fmla="*/ 0 60000 65536"/>
                <a:gd name="T15" fmla="*/ 0 w 38"/>
                <a:gd name="T16" fmla="*/ 0 h 215"/>
                <a:gd name="T17" fmla="*/ 38 w 38"/>
                <a:gd name="T18" fmla="*/ 215 h 215"/>
              </a:gdLst>
              <a:ahLst/>
              <a:cxnLst>
                <a:cxn ang="T10">
                  <a:pos x="T0" y="T1"/>
                </a:cxn>
                <a:cxn ang="T11">
                  <a:pos x="T2" y="T3"/>
                </a:cxn>
                <a:cxn ang="T12">
                  <a:pos x="T4" y="T5"/>
                </a:cxn>
                <a:cxn ang="T13">
                  <a:pos x="T6" y="T7"/>
                </a:cxn>
                <a:cxn ang="T14">
                  <a:pos x="T8" y="T9"/>
                </a:cxn>
              </a:cxnLst>
              <a:rect l="T15" t="T16" r="T17" b="T18"/>
              <a:pathLst>
                <a:path w="38" h="215">
                  <a:moveTo>
                    <a:pt x="0" y="63"/>
                  </a:moveTo>
                  <a:lnTo>
                    <a:pt x="0" y="215"/>
                  </a:lnTo>
                  <a:lnTo>
                    <a:pt x="38" y="152"/>
                  </a:lnTo>
                  <a:lnTo>
                    <a:pt x="38" y="0"/>
                  </a:lnTo>
                  <a:lnTo>
                    <a:pt x="0" y="63"/>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36" name="Freeform 27"/>
            <p:cNvSpPr>
              <a:spLocks/>
            </p:cNvSpPr>
            <p:nvPr/>
          </p:nvSpPr>
          <p:spPr bwMode="auto">
            <a:xfrm>
              <a:off x="4114" y="2316"/>
              <a:ext cx="49" cy="232"/>
            </a:xfrm>
            <a:custGeom>
              <a:avLst/>
              <a:gdLst>
                <a:gd name="T0" fmla="*/ 49 w 49"/>
                <a:gd name="T1" fmla="*/ 0 h 232"/>
                <a:gd name="T2" fmla="*/ 49 w 49"/>
                <a:gd name="T3" fmla="*/ 159 h 232"/>
                <a:gd name="T4" fmla="*/ 41 w 49"/>
                <a:gd name="T5" fmla="*/ 202 h 232"/>
                <a:gd name="T6" fmla="*/ 29 w 49"/>
                <a:gd name="T7" fmla="*/ 232 h 232"/>
                <a:gd name="T8" fmla="*/ 10 w 49"/>
                <a:gd name="T9" fmla="*/ 204 h 232"/>
                <a:gd name="T10" fmla="*/ 0 w 49"/>
                <a:gd name="T11" fmla="*/ 149 h 232"/>
                <a:gd name="T12" fmla="*/ 39 w 49"/>
                <a:gd name="T13" fmla="*/ 51 h 232"/>
                <a:gd name="T14" fmla="*/ 49 w 49"/>
                <a:gd name="T15" fmla="*/ 0 h 232"/>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32"/>
                <a:gd name="T26" fmla="*/ 49 w 49"/>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32">
                  <a:moveTo>
                    <a:pt x="49" y="0"/>
                  </a:moveTo>
                  <a:lnTo>
                    <a:pt x="49" y="159"/>
                  </a:lnTo>
                  <a:lnTo>
                    <a:pt x="41" y="202"/>
                  </a:lnTo>
                  <a:lnTo>
                    <a:pt x="29" y="232"/>
                  </a:lnTo>
                  <a:lnTo>
                    <a:pt x="10" y="204"/>
                  </a:lnTo>
                  <a:lnTo>
                    <a:pt x="0" y="149"/>
                  </a:lnTo>
                  <a:lnTo>
                    <a:pt x="39" y="51"/>
                  </a:lnTo>
                  <a:lnTo>
                    <a:pt x="49"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37" name="Freeform 28"/>
            <p:cNvSpPr>
              <a:spLocks/>
            </p:cNvSpPr>
            <p:nvPr/>
          </p:nvSpPr>
          <p:spPr bwMode="auto">
            <a:xfrm>
              <a:off x="4350" y="2114"/>
              <a:ext cx="95" cy="184"/>
            </a:xfrm>
            <a:custGeom>
              <a:avLst/>
              <a:gdLst>
                <a:gd name="T0" fmla="*/ 0 w 95"/>
                <a:gd name="T1" fmla="*/ 28 h 184"/>
                <a:gd name="T2" fmla="*/ 95 w 95"/>
                <a:gd name="T3" fmla="*/ 0 h 184"/>
                <a:gd name="T4" fmla="*/ 95 w 95"/>
                <a:gd name="T5" fmla="*/ 154 h 184"/>
                <a:gd name="T6" fmla="*/ 0 w 95"/>
                <a:gd name="T7" fmla="*/ 184 h 184"/>
                <a:gd name="T8" fmla="*/ 0 w 95"/>
                <a:gd name="T9" fmla="*/ 28 h 184"/>
                <a:gd name="T10" fmla="*/ 0 60000 65536"/>
                <a:gd name="T11" fmla="*/ 0 60000 65536"/>
                <a:gd name="T12" fmla="*/ 0 60000 65536"/>
                <a:gd name="T13" fmla="*/ 0 60000 65536"/>
                <a:gd name="T14" fmla="*/ 0 60000 65536"/>
                <a:gd name="T15" fmla="*/ 0 w 95"/>
                <a:gd name="T16" fmla="*/ 0 h 184"/>
                <a:gd name="T17" fmla="*/ 95 w 95"/>
                <a:gd name="T18" fmla="*/ 184 h 184"/>
              </a:gdLst>
              <a:ahLst/>
              <a:cxnLst>
                <a:cxn ang="T10">
                  <a:pos x="T0" y="T1"/>
                </a:cxn>
                <a:cxn ang="T11">
                  <a:pos x="T2" y="T3"/>
                </a:cxn>
                <a:cxn ang="T12">
                  <a:pos x="T4" y="T5"/>
                </a:cxn>
                <a:cxn ang="T13">
                  <a:pos x="T6" y="T7"/>
                </a:cxn>
                <a:cxn ang="T14">
                  <a:pos x="T8" y="T9"/>
                </a:cxn>
              </a:cxnLst>
              <a:rect l="T15" t="T16" r="T17" b="T18"/>
              <a:pathLst>
                <a:path w="95" h="184">
                  <a:moveTo>
                    <a:pt x="0" y="28"/>
                  </a:moveTo>
                  <a:lnTo>
                    <a:pt x="95" y="0"/>
                  </a:lnTo>
                  <a:lnTo>
                    <a:pt x="95" y="154"/>
                  </a:lnTo>
                  <a:lnTo>
                    <a:pt x="0" y="184"/>
                  </a:lnTo>
                  <a:lnTo>
                    <a:pt x="0" y="28"/>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38" name="Freeform 29"/>
            <p:cNvSpPr>
              <a:spLocks/>
            </p:cNvSpPr>
            <p:nvPr/>
          </p:nvSpPr>
          <p:spPr bwMode="auto">
            <a:xfrm>
              <a:off x="4445" y="2044"/>
              <a:ext cx="66" cy="225"/>
            </a:xfrm>
            <a:custGeom>
              <a:avLst/>
              <a:gdLst>
                <a:gd name="T0" fmla="*/ 0 w 66"/>
                <a:gd name="T1" fmla="*/ 70 h 225"/>
                <a:gd name="T2" fmla="*/ 0 w 66"/>
                <a:gd name="T3" fmla="*/ 225 h 225"/>
                <a:gd name="T4" fmla="*/ 66 w 66"/>
                <a:gd name="T5" fmla="*/ 154 h 225"/>
                <a:gd name="T6" fmla="*/ 66 w 66"/>
                <a:gd name="T7" fmla="*/ 0 h 225"/>
                <a:gd name="T8" fmla="*/ 0 w 66"/>
                <a:gd name="T9" fmla="*/ 70 h 225"/>
                <a:gd name="T10" fmla="*/ 0 60000 65536"/>
                <a:gd name="T11" fmla="*/ 0 60000 65536"/>
                <a:gd name="T12" fmla="*/ 0 60000 65536"/>
                <a:gd name="T13" fmla="*/ 0 60000 65536"/>
                <a:gd name="T14" fmla="*/ 0 60000 65536"/>
                <a:gd name="T15" fmla="*/ 0 w 66"/>
                <a:gd name="T16" fmla="*/ 0 h 225"/>
                <a:gd name="T17" fmla="*/ 66 w 66"/>
                <a:gd name="T18" fmla="*/ 225 h 225"/>
              </a:gdLst>
              <a:ahLst/>
              <a:cxnLst>
                <a:cxn ang="T10">
                  <a:pos x="T0" y="T1"/>
                </a:cxn>
                <a:cxn ang="T11">
                  <a:pos x="T2" y="T3"/>
                </a:cxn>
                <a:cxn ang="T12">
                  <a:pos x="T4" y="T5"/>
                </a:cxn>
                <a:cxn ang="T13">
                  <a:pos x="T6" y="T7"/>
                </a:cxn>
                <a:cxn ang="T14">
                  <a:pos x="T8" y="T9"/>
                </a:cxn>
              </a:cxnLst>
              <a:rect l="T15" t="T16" r="T17" b="T18"/>
              <a:pathLst>
                <a:path w="66" h="225">
                  <a:moveTo>
                    <a:pt x="0" y="70"/>
                  </a:moveTo>
                  <a:lnTo>
                    <a:pt x="0" y="225"/>
                  </a:lnTo>
                  <a:lnTo>
                    <a:pt x="66" y="154"/>
                  </a:lnTo>
                  <a:lnTo>
                    <a:pt x="66" y="0"/>
                  </a:lnTo>
                  <a:lnTo>
                    <a:pt x="0" y="7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grpSp>
      <p:grpSp>
        <p:nvGrpSpPr>
          <p:cNvPr id="5" name="Group 40"/>
          <p:cNvGrpSpPr>
            <a:grpSpLocks/>
          </p:cNvGrpSpPr>
          <p:nvPr/>
        </p:nvGrpSpPr>
        <p:grpSpPr bwMode="auto">
          <a:xfrm>
            <a:off x="685800" y="2362200"/>
            <a:ext cx="3786188" cy="3778250"/>
            <a:chOff x="1258" y="962"/>
            <a:chExt cx="1812" cy="2004"/>
          </a:xfrm>
        </p:grpSpPr>
        <p:sp>
          <p:nvSpPr>
            <p:cNvPr id="76840" name="Freeform 41"/>
            <p:cNvSpPr>
              <a:spLocks/>
            </p:cNvSpPr>
            <p:nvPr/>
          </p:nvSpPr>
          <p:spPr bwMode="auto">
            <a:xfrm>
              <a:off x="1302" y="1750"/>
              <a:ext cx="231" cy="543"/>
            </a:xfrm>
            <a:custGeom>
              <a:avLst/>
              <a:gdLst>
                <a:gd name="T0" fmla="*/ 0 w 231"/>
                <a:gd name="T1" fmla="*/ 0 h 543"/>
                <a:gd name="T2" fmla="*/ 0 w 231"/>
                <a:gd name="T3" fmla="*/ 154 h 543"/>
                <a:gd name="T4" fmla="*/ 82 w 231"/>
                <a:gd name="T5" fmla="*/ 280 h 543"/>
                <a:gd name="T6" fmla="*/ 231 w 231"/>
                <a:gd name="T7" fmla="*/ 543 h 543"/>
                <a:gd name="T8" fmla="*/ 231 w 231"/>
                <a:gd name="T9" fmla="*/ 391 h 543"/>
                <a:gd name="T10" fmla="*/ 92 w 231"/>
                <a:gd name="T11" fmla="*/ 145 h 543"/>
                <a:gd name="T12" fmla="*/ 0 w 231"/>
                <a:gd name="T13" fmla="*/ 0 h 543"/>
                <a:gd name="T14" fmla="*/ 0 60000 65536"/>
                <a:gd name="T15" fmla="*/ 0 60000 65536"/>
                <a:gd name="T16" fmla="*/ 0 60000 65536"/>
                <a:gd name="T17" fmla="*/ 0 60000 65536"/>
                <a:gd name="T18" fmla="*/ 0 60000 65536"/>
                <a:gd name="T19" fmla="*/ 0 60000 65536"/>
                <a:gd name="T20" fmla="*/ 0 60000 65536"/>
                <a:gd name="T21" fmla="*/ 0 w 231"/>
                <a:gd name="T22" fmla="*/ 0 h 543"/>
                <a:gd name="T23" fmla="*/ 231 w 231"/>
                <a:gd name="T24" fmla="*/ 543 h 5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543">
                  <a:moveTo>
                    <a:pt x="0" y="0"/>
                  </a:moveTo>
                  <a:lnTo>
                    <a:pt x="0" y="154"/>
                  </a:lnTo>
                  <a:lnTo>
                    <a:pt x="82" y="280"/>
                  </a:lnTo>
                  <a:lnTo>
                    <a:pt x="231" y="543"/>
                  </a:lnTo>
                  <a:lnTo>
                    <a:pt x="231" y="391"/>
                  </a:lnTo>
                  <a:lnTo>
                    <a:pt x="92" y="145"/>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41" name="Rectangle 42"/>
            <p:cNvSpPr>
              <a:spLocks noChangeArrowheads="1"/>
            </p:cNvSpPr>
            <p:nvPr/>
          </p:nvSpPr>
          <p:spPr bwMode="auto">
            <a:xfrm>
              <a:off x="1537" y="2147"/>
              <a:ext cx="47" cy="144"/>
            </a:xfrm>
            <a:prstGeom prst="rect">
              <a:avLst/>
            </a:prstGeom>
            <a:solidFill>
              <a:srgbClr val="C0C0C0"/>
            </a:solidFill>
            <a:ln w="12700">
              <a:solidFill>
                <a:srgbClr val="000000"/>
              </a:solidFill>
              <a:miter lim="800000"/>
              <a:headEnd/>
              <a:tailEnd/>
            </a:ln>
          </p:spPr>
          <p:txBody>
            <a:bodyPr>
              <a:prstTxWarp prst="textNoShape">
                <a:avLst/>
              </a:prstTxWarp>
            </a:bodyPr>
            <a:lstStyle/>
            <a:p>
              <a:endParaRPr lang="en-US" dirty="0">
                <a:latin typeface="+mj-lt"/>
              </a:endParaRPr>
            </a:p>
          </p:txBody>
        </p:sp>
        <p:sp>
          <p:nvSpPr>
            <p:cNvPr id="76842" name="Freeform 43"/>
            <p:cNvSpPr>
              <a:spLocks/>
            </p:cNvSpPr>
            <p:nvPr/>
          </p:nvSpPr>
          <p:spPr bwMode="auto">
            <a:xfrm>
              <a:off x="1590" y="2143"/>
              <a:ext cx="163" cy="281"/>
            </a:xfrm>
            <a:custGeom>
              <a:avLst/>
              <a:gdLst>
                <a:gd name="T0" fmla="*/ 0 w 163"/>
                <a:gd name="T1" fmla="*/ 0 h 281"/>
                <a:gd name="T2" fmla="*/ 0 w 163"/>
                <a:gd name="T3" fmla="*/ 150 h 281"/>
                <a:gd name="T4" fmla="*/ 163 w 163"/>
                <a:gd name="T5" fmla="*/ 281 h 281"/>
                <a:gd name="T6" fmla="*/ 163 w 163"/>
                <a:gd name="T7" fmla="*/ 128 h 281"/>
                <a:gd name="T8" fmla="*/ 0 w 163"/>
                <a:gd name="T9" fmla="*/ 0 h 281"/>
                <a:gd name="T10" fmla="*/ 0 60000 65536"/>
                <a:gd name="T11" fmla="*/ 0 60000 65536"/>
                <a:gd name="T12" fmla="*/ 0 60000 65536"/>
                <a:gd name="T13" fmla="*/ 0 60000 65536"/>
                <a:gd name="T14" fmla="*/ 0 60000 65536"/>
                <a:gd name="T15" fmla="*/ 0 w 163"/>
                <a:gd name="T16" fmla="*/ 0 h 281"/>
                <a:gd name="T17" fmla="*/ 163 w 163"/>
                <a:gd name="T18" fmla="*/ 281 h 281"/>
              </a:gdLst>
              <a:ahLst/>
              <a:cxnLst>
                <a:cxn ang="T10">
                  <a:pos x="T0" y="T1"/>
                </a:cxn>
                <a:cxn ang="T11">
                  <a:pos x="T2" y="T3"/>
                </a:cxn>
                <a:cxn ang="T12">
                  <a:pos x="T4" y="T5"/>
                </a:cxn>
                <a:cxn ang="T13">
                  <a:pos x="T6" y="T7"/>
                </a:cxn>
                <a:cxn ang="T14">
                  <a:pos x="T8" y="T9"/>
                </a:cxn>
              </a:cxnLst>
              <a:rect l="T15" t="T16" r="T17" b="T18"/>
              <a:pathLst>
                <a:path w="163" h="281">
                  <a:moveTo>
                    <a:pt x="0" y="0"/>
                  </a:moveTo>
                  <a:lnTo>
                    <a:pt x="0" y="150"/>
                  </a:lnTo>
                  <a:lnTo>
                    <a:pt x="163" y="281"/>
                  </a:lnTo>
                  <a:lnTo>
                    <a:pt x="163" y="128"/>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43" name="Freeform 44"/>
            <p:cNvSpPr>
              <a:spLocks/>
            </p:cNvSpPr>
            <p:nvPr/>
          </p:nvSpPr>
          <p:spPr bwMode="auto">
            <a:xfrm>
              <a:off x="1753" y="2269"/>
              <a:ext cx="186" cy="157"/>
            </a:xfrm>
            <a:custGeom>
              <a:avLst/>
              <a:gdLst>
                <a:gd name="T0" fmla="*/ 0 w 186"/>
                <a:gd name="T1" fmla="*/ 2 h 157"/>
                <a:gd name="T2" fmla="*/ 0 w 186"/>
                <a:gd name="T3" fmla="*/ 157 h 157"/>
                <a:gd name="T4" fmla="*/ 186 w 186"/>
                <a:gd name="T5" fmla="*/ 157 h 157"/>
                <a:gd name="T6" fmla="*/ 186 w 186"/>
                <a:gd name="T7" fmla="*/ 0 h 157"/>
                <a:gd name="T8" fmla="*/ 0 w 186"/>
                <a:gd name="T9" fmla="*/ 2 h 157"/>
                <a:gd name="T10" fmla="*/ 0 60000 65536"/>
                <a:gd name="T11" fmla="*/ 0 60000 65536"/>
                <a:gd name="T12" fmla="*/ 0 60000 65536"/>
                <a:gd name="T13" fmla="*/ 0 60000 65536"/>
                <a:gd name="T14" fmla="*/ 0 60000 65536"/>
                <a:gd name="T15" fmla="*/ 0 w 186"/>
                <a:gd name="T16" fmla="*/ 0 h 157"/>
                <a:gd name="T17" fmla="*/ 186 w 186"/>
                <a:gd name="T18" fmla="*/ 157 h 157"/>
              </a:gdLst>
              <a:ahLst/>
              <a:cxnLst>
                <a:cxn ang="T10">
                  <a:pos x="T0" y="T1"/>
                </a:cxn>
                <a:cxn ang="T11">
                  <a:pos x="T2" y="T3"/>
                </a:cxn>
                <a:cxn ang="T12">
                  <a:pos x="T4" y="T5"/>
                </a:cxn>
                <a:cxn ang="T13">
                  <a:pos x="T6" y="T7"/>
                </a:cxn>
                <a:cxn ang="T14">
                  <a:pos x="T8" y="T9"/>
                </a:cxn>
              </a:cxnLst>
              <a:rect l="T15" t="T16" r="T17" b="T18"/>
              <a:pathLst>
                <a:path w="186" h="157">
                  <a:moveTo>
                    <a:pt x="0" y="2"/>
                  </a:moveTo>
                  <a:lnTo>
                    <a:pt x="0" y="157"/>
                  </a:lnTo>
                  <a:lnTo>
                    <a:pt x="186" y="157"/>
                  </a:lnTo>
                  <a:lnTo>
                    <a:pt x="186" y="0"/>
                  </a:lnTo>
                  <a:lnTo>
                    <a:pt x="0" y="2"/>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44" name="Freeform 45"/>
            <p:cNvSpPr>
              <a:spLocks/>
            </p:cNvSpPr>
            <p:nvPr/>
          </p:nvSpPr>
          <p:spPr bwMode="auto">
            <a:xfrm>
              <a:off x="1937" y="2303"/>
              <a:ext cx="224" cy="260"/>
            </a:xfrm>
            <a:custGeom>
              <a:avLst/>
              <a:gdLst>
                <a:gd name="T0" fmla="*/ 0 w 224"/>
                <a:gd name="T1" fmla="*/ 0 h 260"/>
                <a:gd name="T2" fmla="*/ 224 w 224"/>
                <a:gd name="T3" fmla="*/ 107 h 260"/>
                <a:gd name="T4" fmla="*/ 224 w 224"/>
                <a:gd name="T5" fmla="*/ 260 h 260"/>
                <a:gd name="T6" fmla="*/ 0 w 224"/>
                <a:gd name="T7" fmla="*/ 154 h 260"/>
                <a:gd name="T8" fmla="*/ 0 w 224"/>
                <a:gd name="T9" fmla="*/ 0 h 260"/>
                <a:gd name="T10" fmla="*/ 0 60000 65536"/>
                <a:gd name="T11" fmla="*/ 0 60000 65536"/>
                <a:gd name="T12" fmla="*/ 0 60000 65536"/>
                <a:gd name="T13" fmla="*/ 0 60000 65536"/>
                <a:gd name="T14" fmla="*/ 0 60000 65536"/>
                <a:gd name="T15" fmla="*/ 0 w 224"/>
                <a:gd name="T16" fmla="*/ 0 h 260"/>
                <a:gd name="T17" fmla="*/ 224 w 224"/>
                <a:gd name="T18" fmla="*/ 260 h 260"/>
              </a:gdLst>
              <a:ahLst/>
              <a:cxnLst>
                <a:cxn ang="T10">
                  <a:pos x="T0" y="T1"/>
                </a:cxn>
                <a:cxn ang="T11">
                  <a:pos x="T2" y="T3"/>
                </a:cxn>
                <a:cxn ang="T12">
                  <a:pos x="T4" y="T5"/>
                </a:cxn>
                <a:cxn ang="T13">
                  <a:pos x="T6" y="T7"/>
                </a:cxn>
                <a:cxn ang="T14">
                  <a:pos x="T8" y="T9"/>
                </a:cxn>
              </a:cxnLst>
              <a:rect l="T15" t="T16" r="T17" b="T18"/>
              <a:pathLst>
                <a:path w="224" h="260">
                  <a:moveTo>
                    <a:pt x="0" y="0"/>
                  </a:moveTo>
                  <a:lnTo>
                    <a:pt x="224" y="107"/>
                  </a:lnTo>
                  <a:lnTo>
                    <a:pt x="224" y="260"/>
                  </a:lnTo>
                  <a:lnTo>
                    <a:pt x="0" y="154"/>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45" name="Rectangle 46"/>
            <p:cNvSpPr>
              <a:spLocks noChangeArrowheads="1"/>
            </p:cNvSpPr>
            <p:nvPr/>
          </p:nvSpPr>
          <p:spPr bwMode="auto">
            <a:xfrm>
              <a:off x="2165" y="2416"/>
              <a:ext cx="173" cy="139"/>
            </a:xfrm>
            <a:prstGeom prst="rect">
              <a:avLst/>
            </a:prstGeom>
            <a:solidFill>
              <a:srgbClr val="C0C0C0"/>
            </a:solidFill>
            <a:ln w="12700">
              <a:solidFill>
                <a:srgbClr val="000000"/>
              </a:solidFill>
              <a:miter lim="800000"/>
              <a:headEnd/>
              <a:tailEnd/>
            </a:ln>
          </p:spPr>
          <p:txBody>
            <a:bodyPr>
              <a:prstTxWarp prst="textNoShape">
                <a:avLst/>
              </a:prstTxWarp>
            </a:bodyPr>
            <a:lstStyle/>
            <a:p>
              <a:endParaRPr lang="en-US" dirty="0">
                <a:latin typeface="+mj-lt"/>
              </a:endParaRPr>
            </a:p>
          </p:txBody>
        </p:sp>
        <p:sp>
          <p:nvSpPr>
            <p:cNvPr id="76846" name="Freeform 47"/>
            <p:cNvSpPr>
              <a:spLocks/>
            </p:cNvSpPr>
            <p:nvPr/>
          </p:nvSpPr>
          <p:spPr bwMode="auto">
            <a:xfrm>
              <a:off x="2342" y="2342"/>
              <a:ext cx="75" cy="151"/>
            </a:xfrm>
            <a:custGeom>
              <a:avLst/>
              <a:gdLst>
                <a:gd name="T0" fmla="*/ 0 w 75"/>
                <a:gd name="T1" fmla="*/ 2 h 151"/>
                <a:gd name="T2" fmla="*/ 0 w 75"/>
                <a:gd name="T3" fmla="*/ 151 h 151"/>
                <a:gd name="T4" fmla="*/ 75 w 75"/>
                <a:gd name="T5" fmla="*/ 151 h 151"/>
                <a:gd name="T6" fmla="*/ 75 w 75"/>
                <a:gd name="T7" fmla="*/ 0 h 151"/>
                <a:gd name="T8" fmla="*/ 0 w 75"/>
                <a:gd name="T9" fmla="*/ 2 h 151"/>
                <a:gd name="T10" fmla="*/ 0 60000 65536"/>
                <a:gd name="T11" fmla="*/ 0 60000 65536"/>
                <a:gd name="T12" fmla="*/ 0 60000 65536"/>
                <a:gd name="T13" fmla="*/ 0 60000 65536"/>
                <a:gd name="T14" fmla="*/ 0 60000 65536"/>
                <a:gd name="T15" fmla="*/ 0 w 75"/>
                <a:gd name="T16" fmla="*/ 0 h 151"/>
                <a:gd name="T17" fmla="*/ 75 w 75"/>
                <a:gd name="T18" fmla="*/ 151 h 151"/>
              </a:gdLst>
              <a:ahLst/>
              <a:cxnLst>
                <a:cxn ang="T10">
                  <a:pos x="T0" y="T1"/>
                </a:cxn>
                <a:cxn ang="T11">
                  <a:pos x="T2" y="T3"/>
                </a:cxn>
                <a:cxn ang="T12">
                  <a:pos x="T4" y="T5"/>
                </a:cxn>
                <a:cxn ang="T13">
                  <a:pos x="T6" y="T7"/>
                </a:cxn>
                <a:cxn ang="T14">
                  <a:pos x="T8" y="T9"/>
                </a:cxn>
              </a:cxnLst>
              <a:rect l="T15" t="T16" r="T17" b="T18"/>
              <a:pathLst>
                <a:path w="75" h="151">
                  <a:moveTo>
                    <a:pt x="0" y="2"/>
                  </a:moveTo>
                  <a:lnTo>
                    <a:pt x="0" y="151"/>
                  </a:lnTo>
                  <a:lnTo>
                    <a:pt x="75" y="151"/>
                  </a:lnTo>
                  <a:lnTo>
                    <a:pt x="75" y="0"/>
                  </a:lnTo>
                  <a:lnTo>
                    <a:pt x="0" y="2"/>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47" name="Freeform 48"/>
            <p:cNvSpPr>
              <a:spLocks/>
            </p:cNvSpPr>
            <p:nvPr/>
          </p:nvSpPr>
          <p:spPr bwMode="auto">
            <a:xfrm>
              <a:off x="2417" y="2346"/>
              <a:ext cx="132" cy="262"/>
            </a:xfrm>
            <a:custGeom>
              <a:avLst/>
              <a:gdLst>
                <a:gd name="T0" fmla="*/ 0 w 132"/>
                <a:gd name="T1" fmla="*/ 0 h 262"/>
                <a:gd name="T2" fmla="*/ 132 w 132"/>
                <a:gd name="T3" fmla="*/ 109 h 262"/>
                <a:gd name="T4" fmla="*/ 132 w 132"/>
                <a:gd name="T5" fmla="*/ 262 h 262"/>
                <a:gd name="T6" fmla="*/ 0 w 132"/>
                <a:gd name="T7" fmla="*/ 147 h 262"/>
                <a:gd name="T8" fmla="*/ 0 w 132"/>
                <a:gd name="T9" fmla="*/ 0 h 262"/>
                <a:gd name="T10" fmla="*/ 0 60000 65536"/>
                <a:gd name="T11" fmla="*/ 0 60000 65536"/>
                <a:gd name="T12" fmla="*/ 0 60000 65536"/>
                <a:gd name="T13" fmla="*/ 0 60000 65536"/>
                <a:gd name="T14" fmla="*/ 0 60000 65536"/>
                <a:gd name="T15" fmla="*/ 0 w 132"/>
                <a:gd name="T16" fmla="*/ 0 h 262"/>
                <a:gd name="T17" fmla="*/ 132 w 132"/>
                <a:gd name="T18" fmla="*/ 262 h 262"/>
              </a:gdLst>
              <a:ahLst/>
              <a:cxnLst>
                <a:cxn ang="T10">
                  <a:pos x="T0" y="T1"/>
                </a:cxn>
                <a:cxn ang="T11">
                  <a:pos x="T2" y="T3"/>
                </a:cxn>
                <a:cxn ang="T12">
                  <a:pos x="T4" y="T5"/>
                </a:cxn>
                <a:cxn ang="T13">
                  <a:pos x="T6" y="T7"/>
                </a:cxn>
                <a:cxn ang="T14">
                  <a:pos x="T8" y="T9"/>
                </a:cxn>
              </a:cxnLst>
              <a:rect l="T15" t="T16" r="T17" b="T18"/>
              <a:pathLst>
                <a:path w="132" h="262">
                  <a:moveTo>
                    <a:pt x="0" y="0"/>
                  </a:moveTo>
                  <a:lnTo>
                    <a:pt x="132" y="109"/>
                  </a:lnTo>
                  <a:lnTo>
                    <a:pt x="132" y="262"/>
                  </a:lnTo>
                  <a:lnTo>
                    <a:pt x="0" y="147"/>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48" name="Freeform 49"/>
            <p:cNvSpPr>
              <a:spLocks/>
            </p:cNvSpPr>
            <p:nvPr/>
          </p:nvSpPr>
          <p:spPr bwMode="auto">
            <a:xfrm>
              <a:off x="2549" y="2455"/>
              <a:ext cx="59" cy="262"/>
            </a:xfrm>
            <a:custGeom>
              <a:avLst/>
              <a:gdLst>
                <a:gd name="T0" fmla="*/ 0 w 59"/>
                <a:gd name="T1" fmla="*/ 0 h 262"/>
                <a:gd name="T2" fmla="*/ 59 w 59"/>
                <a:gd name="T3" fmla="*/ 108 h 262"/>
                <a:gd name="T4" fmla="*/ 59 w 59"/>
                <a:gd name="T5" fmla="*/ 262 h 262"/>
                <a:gd name="T6" fmla="*/ 0 w 59"/>
                <a:gd name="T7" fmla="*/ 153 h 262"/>
                <a:gd name="T8" fmla="*/ 0 w 59"/>
                <a:gd name="T9" fmla="*/ 0 h 262"/>
                <a:gd name="T10" fmla="*/ 0 60000 65536"/>
                <a:gd name="T11" fmla="*/ 0 60000 65536"/>
                <a:gd name="T12" fmla="*/ 0 60000 65536"/>
                <a:gd name="T13" fmla="*/ 0 60000 65536"/>
                <a:gd name="T14" fmla="*/ 0 60000 65536"/>
                <a:gd name="T15" fmla="*/ 0 w 59"/>
                <a:gd name="T16" fmla="*/ 0 h 262"/>
                <a:gd name="T17" fmla="*/ 59 w 59"/>
                <a:gd name="T18" fmla="*/ 262 h 262"/>
              </a:gdLst>
              <a:ahLst/>
              <a:cxnLst>
                <a:cxn ang="T10">
                  <a:pos x="T0" y="T1"/>
                </a:cxn>
                <a:cxn ang="T11">
                  <a:pos x="T2" y="T3"/>
                </a:cxn>
                <a:cxn ang="T12">
                  <a:pos x="T4" y="T5"/>
                </a:cxn>
                <a:cxn ang="T13">
                  <a:pos x="T6" y="T7"/>
                </a:cxn>
                <a:cxn ang="T14">
                  <a:pos x="T8" y="T9"/>
                </a:cxn>
              </a:cxnLst>
              <a:rect l="T15" t="T16" r="T17" b="T18"/>
              <a:pathLst>
                <a:path w="59" h="262">
                  <a:moveTo>
                    <a:pt x="0" y="0"/>
                  </a:moveTo>
                  <a:lnTo>
                    <a:pt x="59" y="108"/>
                  </a:lnTo>
                  <a:lnTo>
                    <a:pt x="59" y="262"/>
                  </a:lnTo>
                  <a:lnTo>
                    <a:pt x="0" y="153"/>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49" name="Freeform 50"/>
            <p:cNvSpPr>
              <a:spLocks/>
            </p:cNvSpPr>
            <p:nvPr/>
          </p:nvSpPr>
          <p:spPr bwMode="auto">
            <a:xfrm>
              <a:off x="2608" y="2563"/>
              <a:ext cx="66" cy="192"/>
            </a:xfrm>
            <a:custGeom>
              <a:avLst/>
              <a:gdLst>
                <a:gd name="T0" fmla="*/ 0 w 66"/>
                <a:gd name="T1" fmla="*/ 0 h 192"/>
                <a:gd name="T2" fmla="*/ 66 w 66"/>
                <a:gd name="T3" fmla="*/ 39 h 192"/>
                <a:gd name="T4" fmla="*/ 66 w 66"/>
                <a:gd name="T5" fmla="*/ 192 h 192"/>
                <a:gd name="T6" fmla="*/ 0 w 66"/>
                <a:gd name="T7" fmla="*/ 152 h 192"/>
                <a:gd name="T8" fmla="*/ 0 w 66"/>
                <a:gd name="T9" fmla="*/ 0 h 192"/>
                <a:gd name="T10" fmla="*/ 0 60000 65536"/>
                <a:gd name="T11" fmla="*/ 0 60000 65536"/>
                <a:gd name="T12" fmla="*/ 0 60000 65536"/>
                <a:gd name="T13" fmla="*/ 0 60000 65536"/>
                <a:gd name="T14" fmla="*/ 0 60000 65536"/>
                <a:gd name="T15" fmla="*/ 0 w 66"/>
                <a:gd name="T16" fmla="*/ 0 h 192"/>
                <a:gd name="T17" fmla="*/ 66 w 66"/>
                <a:gd name="T18" fmla="*/ 192 h 192"/>
              </a:gdLst>
              <a:ahLst/>
              <a:cxnLst>
                <a:cxn ang="T10">
                  <a:pos x="T0" y="T1"/>
                </a:cxn>
                <a:cxn ang="T11">
                  <a:pos x="T2" y="T3"/>
                </a:cxn>
                <a:cxn ang="T12">
                  <a:pos x="T4" y="T5"/>
                </a:cxn>
                <a:cxn ang="T13">
                  <a:pos x="T6" y="T7"/>
                </a:cxn>
                <a:cxn ang="T14">
                  <a:pos x="T8" y="T9"/>
                </a:cxn>
              </a:cxnLst>
              <a:rect l="T15" t="T16" r="T17" b="T18"/>
              <a:pathLst>
                <a:path w="66" h="192">
                  <a:moveTo>
                    <a:pt x="0" y="0"/>
                  </a:moveTo>
                  <a:lnTo>
                    <a:pt x="66" y="39"/>
                  </a:lnTo>
                  <a:lnTo>
                    <a:pt x="66" y="192"/>
                  </a:lnTo>
                  <a:lnTo>
                    <a:pt x="0" y="152"/>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50" name="Freeform 51"/>
            <p:cNvSpPr>
              <a:spLocks/>
            </p:cNvSpPr>
            <p:nvPr/>
          </p:nvSpPr>
          <p:spPr bwMode="auto">
            <a:xfrm>
              <a:off x="2674" y="2551"/>
              <a:ext cx="45" cy="200"/>
            </a:xfrm>
            <a:custGeom>
              <a:avLst/>
              <a:gdLst>
                <a:gd name="T0" fmla="*/ 45 w 45"/>
                <a:gd name="T1" fmla="*/ 0 h 200"/>
                <a:gd name="T2" fmla="*/ 0 w 45"/>
                <a:gd name="T3" fmla="*/ 51 h 200"/>
                <a:gd name="T4" fmla="*/ 0 w 45"/>
                <a:gd name="T5" fmla="*/ 200 h 200"/>
                <a:gd name="T6" fmla="*/ 45 w 45"/>
                <a:gd name="T7" fmla="*/ 151 h 200"/>
                <a:gd name="T8" fmla="*/ 45 w 45"/>
                <a:gd name="T9" fmla="*/ 0 h 200"/>
                <a:gd name="T10" fmla="*/ 0 60000 65536"/>
                <a:gd name="T11" fmla="*/ 0 60000 65536"/>
                <a:gd name="T12" fmla="*/ 0 60000 65536"/>
                <a:gd name="T13" fmla="*/ 0 60000 65536"/>
                <a:gd name="T14" fmla="*/ 0 60000 65536"/>
                <a:gd name="T15" fmla="*/ 0 w 45"/>
                <a:gd name="T16" fmla="*/ 0 h 200"/>
                <a:gd name="T17" fmla="*/ 45 w 45"/>
                <a:gd name="T18" fmla="*/ 200 h 200"/>
              </a:gdLst>
              <a:ahLst/>
              <a:cxnLst>
                <a:cxn ang="T10">
                  <a:pos x="T0" y="T1"/>
                </a:cxn>
                <a:cxn ang="T11">
                  <a:pos x="T2" y="T3"/>
                </a:cxn>
                <a:cxn ang="T12">
                  <a:pos x="T4" y="T5"/>
                </a:cxn>
                <a:cxn ang="T13">
                  <a:pos x="T6" y="T7"/>
                </a:cxn>
                <a:cxn ang="T14">
                  <a:pos x="T8" y="T9"/>
                </a:cxn>
              </a:cxnLst>
              <a:rect l="T15" t="T16" r="T17" b="T18"/>
              <a:pathLst>
                <a:path w="45" h="200">
                  <a:moveTo>
                    <a:pt x="45" y="0"/>
                  </a:moveTo>
                  <a:lnTo>
                    <a:pt x="0" y="51"/>
                  </a:lnTo>
                  <a:lnTo>
                    <a:pt x="0" y="200"/>
                  </a:lnTo>
                  <a:lnTo>
                    <a:pt x="45" y="151"/>
                  </a:lnTo>
                  <a:lnTo>
                    <a:pt x="45"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51" name="Freeform 52"/>
            <p:cNvSpPr>
              <a:spLocks/>
            </p:cNvSpPr>
            <p:nvPr/>
          </p:nvSpPr>
          <p:spPr bwMode="auto">
            <a:xfrm>
              <a:off x="2719" y="2551"/>
              <a:ext cx="84" cy="180"/>
            </a:xfrm>
            <a:custGeom>
              <a:avLst/>
              <a:gdLst>
                <a:gd name="T0" fmla="*/ 0 w 84"/>
                <a:gd name="T1" fmla="*/ 0 h 180"/>
                <a:gd name="T2" fmla="*/ 84 w 84"/>
                <a:gd name="T3" fmla="*/ 29 h 180"/>
                <a:gd name="T4" fmla="*/ 84 w 84"/>
                <a:gd name="T5" fmla="*/ 180 h 180"/>
                <a:gd name="T6" fmla="*/ 0 w 84"/>
                <a:gd name="T7" fmla="*/ 153 h 180"/>
                <a:gd name="T8" fmla="*/ 0 w 84"/>
                <a:gd name="T9" fmla="*/ 0 h 180"/>
                <a:gd name="T10" fmla="*/ 0 60000 65536"/>
                <a:gd name="T11" fmla="*/ 0 60000 65536"/>
                <a:gd name="T12" fmla="*/ 0 60000 65536"/>
                <a:gd name="T13" fmla="*/ 0 60000 65536"/>
                <a:gd name="T14" fmla="*/ 0 60000 65536"/>
                <a:gd name="T15" fmla="*/ 0 w 84"/>
                <a:gd name="T16" fmla="*/ 0 h 180"/>
                <a:gd name="T17" fmla="*/ 84 w 84"/>
                <a:gd name="T18" fmla="*/ 180 h 180"/>
              </a:gdLst>
              <a:ahLst/>
              <a:cxnLst>
                <a:cxn ang="T10">
                  <a:pos x="T0" y="T1"/>
                </a:cxn>
                <a:cxn ang="T11">
                  <a:pos x="T2" y="T3"/>
                </a:cxn>
                <a:cxn ang="T12">
                  <a:pos x="T4" y="T5"/>
                </a:cxn>
                <a:cxn ang="T13">
                  <a:pos x="T6" y="T7"/>
                </a:cxn>
                <a:cxn ang="T14">
                  <a:pos x="T8" y="T9"/>
                </a:cxn>
              </a:cxnLst>
              <a:rect l="T15" t="T16" r="T17" b="T18"/>
              <a:pathLst>
                <a:path w="84" h="180">
                  <a:moveTo>
                    <a:pt x="0" y="0"/>
                  </a:moveTo>
                  <a:lnTo>
                    <a:pt x="84" y="29"/>
                  </a:lnTo>
                  <a:lnTo>
                    <a:pt x="84" y="180"/>
                  </a:lnTo>
                  <a:lnTo>
                    <a:pt x="0" y="153"/>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52" name="Freeform 53"/>
            <p:cNvSpPr>
              <a:spLocks/>
            </p:cNvSpPr>
            <p:nvPr/>
          </p:nvSpPr>
          <p:spPr bwMode="auto">
            <a:xfrm>
              <a:off x="2909" y="2756"/>
              <a:ext cx="161" cy="210"/>
            </a:xfrm>
            <a:custGeom>
              <a:avLst/>
              <a:gdLst>
                <a:gd name="T0" fmla="*/ 0 w 161"/>
                <a:gd name="T1" fmla="*/ 0 h 210"/>
                <a:gd name="T2" fmla="*/ 161 w 161"/>
                <a:gd name="T3" fmla="*/ 54 h 210"/>
                <a:gd name="T4" fmla="*/ 161 w 161"/>
                <a:gd name="T5" fmla="*/ 210 h 210"/>
                <a:gd name="T6" fmla="*/ 0 w 161"/>
                <a:gd name="T7" fmla="*/ 154 h 210"/>
                <a:gd name="T8" fmla="*/ 0 w 161"/>
                <a:gd name="T9" fmla="*/ 0 h 210"/>
                <a:gd name="T10" fmla="*/ 0 60000 65536"/>
                <a:gd name="T11" fmla="*/ 0 60000 65536"/>
                <a:gd name="T12" fmla="*/ 0 60000 65536"/>
                <a:gd name="T13" fmla="*/ 0 60000 65536"/>
                <a:gd name="T14" fmla="*/ 0 60000 65536"/>
                <a:gd name="T15" fmla="*/ 0 w 161"/>
                <a:gd name="T16" fmla="*/ 0 h 210"/>
                <a:gd name="T17" fmla="*/ 161 w 161"/>
                <a:gd name="T18" fmla="*/ 210 h 210"/>
              </a:gdLst>
              <a:ahLst/>
              <a:cxnLst>
                <a:cxn ang="T10">
                  <a:pos x="T0" y="T1"/>
                </a:cxn>
                <a:cxn ang="T11">
                  <a:pos x="T2" y="T3"/>
                </a:cxn>
                <a:cxn ang="T12">
                  <a:pos x="T4" y="T5"/>
                </a:cxn>
                <a:cxn ang="T13">
                  <a:pos x="T6" y="T7"/>
                </a:cxn>
                <a:cxn ang="T14">
                  <a:pos x="T8" y="T9"/>
                </a:cxn>
              </a:cxnLst>
              <a:rect l="T15" t="T16" r="T17" b="T18"/>
              <a:pathLst>
                <a:path w="161" h="210">
                  <a:moveTo>
                    <a:pt x="0" y="0"/>
                  </a:moveTo>
                  <a:lnTo>
                    <a:pt x="161" y="54"/>
                  </a:lnTo>
                  <a:lnTo>
                    <a:pt x="161" y="210"/>
                  </a:lnTo>
                  <a:lnTo>
                    <a:pt x="0" y="154"/>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53" name="Freeform 54"/>
            <p:cNvSpPr>
              <a:spLocks/>
            </p:cNvSpPr>
            <p:nvPr/>
          </p:nvSpPr>
          <p:spPr bwMode="auto">
            <a:xfrm>
              <a:off x="2803" y="2578"/>
              <a:ext cx="106" cy="334"/>
            </a:xfrm>
            <a:custGeom>
              <a:avLst/>
              <a:gdLst>
                <a:gd name="T0" fmla="*/ 0 w 106"/>
                <a:gd name="T1" fmla="*/ 0 h 334"/>
                <a:gd name="T2" fmla="*/ 106 w 106"/>
                <a:gd name="T3" fmla="*/ 180 h 334"/>
                <a:gd name="T4" fmla="*/ 106 w 106"/>
                <a:gd name="T5" fmla="*/ 334 h 334"/>
                <a:gd name="T6" fmla="*/ 0 w 106"/>
                <a:gd name="T7" fmla="*/ 155 h 334"/>
                <a:gd name="T8" fmla="*/ 0 w 106"/>
                <a:gd name="T9" fmla="*/ 0 h 334"/>
                <a:gd name="T10" fmla="*/ 0 60000 65536"/>
                <a:gd name="T11" fmla="*/ 0 60000 65536"/>
                <a:gd name="T12" fmla="*/ 0 60000 65536"/>
                <a:gd name="T13" fmla="*/ 0 60000 65536"/>
                <a:gd name="T14" fmla="*/ 0 60000 65536"/>
                <a:gd name="T15" fmla="*/ 0 w 106"/>
                <a:gd name="T16" fmla="*/ 0 h 334"/>
                <a:gd name="T17" fmla="*/ 106 w 106"/>
                <a:gd name="T18" fmla="*/ 334 h 334"/>
              </a:gdLst>
              <a:ahLst/>
              <a:cxnLst>
                <a:cxn ang="T10">
                  <a:pos x="T0" y="T1"/>
                </a:cxn>
                <a:cxn ang="T11">
                  <a:pos x="T2" y="T3"/>
                </a:cxn>
                <a:cxn ang="T12">
                  <a:pos x="T4" y="T5"/>
                </a:cxn>
                <a:cxn ang="T13">
                  <a:pos x="T6" y="T7"/>
                </a:cxn>
                <a:cxn ang="T14">
                  <a:pos x="T8" y="T9"/>
                </a:cxn>
              </a:cxnLst>
              <a:rect l="T15" t="T16" r="T17" b="T18"/>
              <a:pathLst>
                <a:path w="106" h="334">
                  <a:moveTo>
                    <a:pt x="0" y="0"/>
                  </a:moveTo>
                  <a:lnTo>
                    <a:pt x="106" y="180"/>
                  </a:lnTo>
                  <a:lnTo>
                    <a:pt x="106" y="334"/>
                  </a:lnTo>
                  <a:lnTo>
                    <a:pt x="0" y="155"/>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54" name="Freeform 55"/>
            <p:cNvSpPr>
              <a:spLocks/>
            </p:cNvSpPr>
            <p:nvPr/>
          </p:nvSpPr>
          <p:spPr bwMode="auto">
            <a:xfrm>
              <a:off x="1260" y="962"/>
              <a:ext cx="36" cy="256"/>
            </a:xfrm>
            <a:custGeom>
              <a:avLst/>
              <a:gdLst>
                <a:gd name="T0" fmla="*/ 0 w 36"/>
                <a:gd name="T1" fmla="*/ 0 h 256"/>
                <a:gd name="T2" fmla="*/ 36 w 36"/>
                <a:gd name="T3" fmla="*/ 157 h 256"/>
                <a:gd name="T4" fmla="*/ 24 w 36"/>
                <a:gd name="T5" fmla="*/ 256 h 256"/>
                <a:gd name="T6" fmla="*/ 0 w 36"/>
                <a:gd name="T7" fmla="*/ 155 h 256"/>
                <a:gd name="T8" fmla="*/ 0 w 36"/>
                <a:gd name="T9" fmla="*/ 0 h 256"/>
                <a:gd name="T10" fmla="*/ 0 60000 65536"/>
                <a:gd name="T11" fmla="*/ 0 60000 65536"/>
                <a:gd name="T12" fmla="*/ 0 60000 65536"/>
                <a:gd name="T13" fmla="*/ 0 60000 65536"/>
                <a:gd name="T14" fmla="*/ 0 60000 65536"/>
                <a:gd name="T15" fmla="*/ 0 w 36"/>
                <a:gd name="T16" fmla="*/ 0 h 256"/>
                <a:gd name="T17" fmla="*/ 36 w 36"/>
                <a:gd name="T18" fmla="*/ 256 h 256"/>
              </a:gdLst>
              <a:ahLst/>
              <a:cxnLst>
                <a:cxn ang="T10">
                  <a:pos x="T0" y="T1"/>
                </a:cxn>
                <a:cxn ang="T11">
                  <a:pos x="T2" y="T3"/>
                </a:cxn>
                <a:cxn ang="T12">
                  <a:pos x="T4" y="T5"/>
                </a:cxn>
                <a:cxn ang="T13">
                  <a:pos x="T6" y="T7"/>
                </a:cxn>
                <a:cxn ang="T14">
                  <a:pos x="T8" y="T9"/>
                </a:cxn>
              </a:cxnLst>
              <a:rect l="T15" t="T16" r="T17" b="T18"/>
              <a:pathLst>
                <a:path w="36" h="256">
                  <a:moveTo>
                    <a:pt x="0" y="0"/>
                  </a:moveTo>
                  <a:lnTo>
                    <a:pt x="36" y="157"/>
                  </a:lnTo>
                  <a:lnTo>
                    <a:pt x="24" y="256"/>
                  </a:lnTo>
                  <a:lnTo>
                    <a:pt x="0" y="155"/>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55" name="Freeform 56"/>
            <p:cNvSpPr>
              <a:spLocks/>
            </p:cNvSpPr>
            <p:nvPr/>
          </p:nvSpPr>
          <p:spPr bwMode="auto">
            <a:xfrm>
              <a:off x="1258" y="1617"/>
              <a:ext cx="56" cy="214"/>
            </a:xfrm>
            <a:custGeom>
              <a:avLst/>
              <a:gdLst>
                <a:gd name="T0" fmla="*/ 0 w 56"/>
                <a:gd name="T1" fmla="*/ 0 h 214"/>
                <a:gd name="T2" fmla="*/ 56 w 56"/>
                <a:gd name="T3" fmla="*/ 79 h 214"/>
                <a:gd name="T4" fmla="*/ 44 w 56"/>
                <a:gd name="T5" fmla="*/ 131 h 214"/>
                <a:gd name="T6" fmla="*/ 44 w 56"/>
                <a:gd name="T7" fmla="*/ 214 h 214"/>
                <a:gd name="T8" fmla="*/ 0 w 56"/>
                <a:gd name="T9" fmla="*/ 154 h 214"/>
                <a:gd name="T10" fmla="*/ 0 w 56"/>
                <a:gd name="T11" fmla="*/ 0 h 214"/>
                <a:gd name="T12" fmla="*/ 0 60000 65536"/>
                <a:gd name="T13" fmla="*/ 0 60000 65536"/>
                <a:gd name="T14" fmla="*/ 0 60000 65536"/>
                <a:gd name="T15" fmla="*/ 0 60000 65536"/>
                <a:gd name="T16" fmla="*/ 0 60000 65536"/>
                <a:gd name="T17" fmla="*/ 0 60000 65536"/>
                <a:gd name="T18" fmla="*/ 0 w 56"/>
                <a:gd name="T19" fmla="*/ 0 h 214"/>
                <a:gd name="T20" fmla="*/ 56 w 56"/>
                <a:gd name="T21" fmla="*/ 214 h 214"/>
              </a:gdLst>
              <a:ahLst/>
              <a:cxnLst>
                <a:cxn ang="T12">
                  <a:pos x="T0" y="T1"/>
                </a:cxn>
                <a:cxn ang="T13">
                  <a:pos x="T2" y="T3"/>
                </a:cxn>
                <a:cxn ang="T14">
                  <a:pos x="T4" y="T5"/>
                </a:cxn>
                <a:cxn ang="T15">
                  <a:pos x="T6" y="T7"/>
                </a:cxn>
                <a:cxn ang="T16">
                  <a:pos x="T8" y="T9"/>
                </a:cxn>
                <a:cxn ang="T17">
                  <a:pos x="T10" y="T11"/>
                </a:cxn>
              </a:cxnLst>
              <a:rect l="T18" t="T19" r="T20" b="T21"/>
              <a:pathLst>
                <a:path w="56" h="214">
                  <a:moveTo>
                    <a:pt x="0" y="0"/>
                  </a:moveTo>
                  <a:lnTo>
                    <a:pt x="56" y="79"/>
                  </a:lnTo>
                  <a:lnTo>
                    <a:pt x="44" y="131"/>
                  </a:lnTo>
                  <a:lnTo>
                    <a:pt x="44" y="214"/>
                  </a:lnTo>
                  <a:lnTo>
                    <a:pt x="0" y="154"/>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grpSp>
      <p:sp>
        <p:nvSpPr>
          <p:cNvPr id="76856" name="Freeform 57"/>
          <p:cNvSpPr>
            <a:spLocks/>
          </p:cNvSpPr>
          <p:nvPr/>
        </p:nvSpPr>
        <p:spPr bwMode="auto">
          <a:xfrm>
            <a:off x="5886450" y="2693988"/>
            <a:ext cx="436563" cy="336550"/>
          </a:xfrm>
          <a:custGeom>
            <a:avLst/>
            <a:gdLst>
              <a:gd name="T0" fmla="*/ 0 w 209"/>
              <a:gd name="T1" fmla="*/ 2147483647 h 179"/>
              <a:gd name="T2" fmla="*/ 2147483647 w 209"/>
              <a:gd name="T3" fmla="*/ 0 h 179"/>
              <a:gd name="T4" fmla="*/ 2147483647 w 209"/>
              <a:gd name="T5" fmla="*/ 2147483647 h 179"/>
              <a:gd name="T6" fmla="*/ 0 w 209"/>
              <a:gd name="T7" fmla="*/ 2147483647 h 179"/>
              <a:gd name="T8" fmla="*/ 0 w 209"/>
              <a:gd name="T9" fmla="*/ 2147483647 h 179"/>
              <a:gd name="T10" fmla="*/ 0 60000 65536"/>
              <a:gd name="T11" fmla="*/ 0 60000 65536"/>
              <a:gd name="T12" fmla="*/ 0 60000 65536"/>
              <a:gd name="T13" fmla="*/ 0 60000 65536"/>
              <a:gd name="T14" fmla="*/ 0 60000 65536"/>
              <a:gd name="T15" fmla="*/ 0 w 209"/>
              <a:gd name="T16" fmla="*/ 0 h 179"/>
              <a:gd name="T17" fmla="*/ 209 w 209"/>
              <a:gd name="T18" fmla="*/ 179 h 179"/>
            </a:gdLst>
            <a:ahLst/>
            <a:cxnLst>
              <a:cxn ang="T10">
                <a:pos x="T0" y="T1"/>
              </a:cxn>
              <a:cxn ang="T11">
                <a:pos x="T2" y="T3"/>
              </a:cxn>
              <a:cxn ang="T12">
                <a:pos x="T4" y="T5"/>
              </a:cxn>
              <a:cxn ang="T13">
                <a:pos x="T6" y="T7"/>
              </a:cxn>
              <a:cxn ang="T14">
                <a:pos x="T8" y="T9"/>
              </a:cxn>
            </a:cxnLst>
            <a:rect l="T15" t="T16" r="T17" b="T18"/>
            <a:pathLst>
              <a:path w="209" h="179">
                <a:moveTo>
                  <a:pt x="0" y="26"/>
                </a:moveTo>
                <a:lnTo>
                  <a:pt x="209" y="0"/>
                </a:lnTo>
                <a:lnTo>
                  <a:pt x="209" y="149"/>
                </a:lnTo>
                <a:lnTo>
                  <a:pt x="0" y="179"/>
                </a:lnTo>
                <a:lnTo>
                  <a:pt x="0" y="26"/>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57" name="Freeform 58"/>
          <p:cNvSpPr>
            <a:spLocks/>
          </p:cNvSpPr>
          <p:nvPr/>
        </p:nvSpPr>
        <p:spPr bwMode="auto">
          <a:xfrm>
            <a:off x="5735638" y="2741613"/>
            <a:ext cx="169862" cy="438150"/>
          </a:xfrm>
          <a:custGeom>
            <a:avLst/>
            <a:gdLst>
              <a:gd name="T0" fmla="*/ 2147483647 w 81"/>
              <a:gd name="T1" fmla="*/ 0 h 232"/>
              <a:gd name="T2" fmla="*/ 2147483647 w 81"/>
              <a:gd name="T3" fmla="*/ 2147483647 h 232"/>
              <a:gd name="T4" fmla="*/ 0 w 81"/>
              <a:gd name="T5" fmla="*/ 2147483647 h 232"/>
              <a:gd name="T6" fmla="*/ 0 w 81"/>
              <a:gd name="T7" fmla="*/ 2147483647 h 232"/>
              <a:gd name="T8" fmla="*/ 2147483647 w 81"/>
              <a:gd name="T9" fmla="*/ 0 h 232"/>
              <a:gd name="T10" fmla="*/ 0 60000 65536"/>
              <a:gd name="T11" fmla="*/ 0 60000 65536"/>
              <a:gd name="T12" fmla="*/ 0 60000 65536"/>
              <a:gd name="T13" fmla="*/ 0 60000 65536"/>
              <a:gd name="T14" fmla="*/ 0 60000 65536"/>
              <a:gd name="T15" fmla="*/ 0 w 81"/>
              <a:gd name="T16" fmla="*/ 0 h 232"/>
              <a:gd name="T17" fmla="*/ 81 w 81"/>
              <a:gd name="T18" fmla="*/ 232 h 232"/>
            </a:gdLst>
            <a:ahLst/>
            <a:cxnLst>
              <a:cxn ang="T10">
                <a:pos x="T0" y="T1"/>
              </a:cxn>
              <a:cxn ang="T11">
                <a:pos x="T2" y="T3"/>
              </a:cxn>
              <a:cxn ang="T12">
                <a:pos x="T4" y="T5"/>
              </a:cxn>
              <a:cxn ang="T13">
                <a:pos x="T6" y="T7"/>
              </a:cxn>
              <a:cxn ang="T14">
                <a:pos x="T8" y="T9"/>
              </a:cxn>
            </a:cxnLst>
            <a:rect l="T15" t="T16" r="T17" b="T18"/>
            <a:pathLst>
              <a:path w="81" h="232">
                <a:moveTo>
                  <a:pt x="81" y="0"/>
                </a:moveTo>
                <a:lnTo>
                  <a:pt x="81" y="151"/>
                </a:lnTo>
                <a:lnTo>
                  <a:pt x="0" y="232"/>
                </a:lnTo>
                <a:lnTo>
                  <a:pt x="0" y="79"/>
                </a:lnTo>
                <a:lnTo>
                  <a:pt x="81"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58" name="Freeform 59"/>
          <p:cNvSpPr>
            <a:spLocks/>
          </p:cNvSpPr>
          <p:nvPr/>
        </p:nvSpPr>
        <p:spPr bwMode="auto">
          <a:xfrm>
            <a:off x="5129213" y="2324100"/>
            <a:ext cx="249237" cy="300038"/>
          </a:xfrm>
          <a:custGeom>
            <a:avLst/>
            <a:gdLst>
              <a:gd name="T0" fmla="*/ 2147483647 w 119"/>
              <a:gd name="T1" fmla="*/ 0 h 159"/>
              <a:gd name="T2" fmla="*/ 2147483647 w 119"/>
              <a:gd name="T3" fmla="*/ 2147483647 h 159"/>
              <a:gd name="T4" fmla="*/ 0 w 119"/>
              <a:gd name="T5" fmla="*/ 2147483647 h 159"/>
              <a:gd name="T6" fmla="*/ 2147483647 w 119"/>
              <a:gd name="T7" fmla="*/ 2147483647 h 159"/>
              <a:gd name="T8" fmla="*/ 2147483647 w 119"/>
              <a:gd name="T9" fmla="*/ 2147483647 h 159"/>
              <a:gd name="T10" fmla="*/ 2147483647 w 119"/>
              <a:gd name="T11" fmla="*/ 0 h 159"/>
              <a:gd name="T12" fmla="*/ 0 60000 65536"/>
              <a:gd name="T13" fmla="*/ 0 60000 65536"/>
              <a:gd name="T14" fmla="*/ 0 60000 65536"/>
              <a:gd name="T15" fmla="*/ 0 60000 65536"/>
              <a:gd name="T16" fmla="*/ 0 60000 65536"/>
              <a:gd name="T17" fmla="*/ 0 60000 65536"/>
              <a:gd name="T18" fmla="*/ 0 w 119"/>
              <a:gd name="T19" fmla="*/ 0 h 159"/>
              <a:gd name="T20" fmla="*/ 119 w 119"/>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119" h="159">
                <a:moveTo>
                  <a:pt x="119" y="0"/>
                </a:moveTo>
                <a:lnTo>
                  <a:pt x="14" y="97"/>
                </a:lnTo>
                <a:lnTo>
                  <a:pt x="0" y="153"/>
                </a:lnTo>
                <a:lnTo>
                  <a:pt x="95" y="121"/>
                </a:lnTo>
                <a:lnTo>
                  <a:pt x="119" y="159"/>
                </a:lnTo>
                <a:lnTo>
                  <a:pt x="119"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59" name="Freeform 60"/>
          <p:cNvSpPr>
            <a:spLocks/>
          </p:cNvSpPr>
          <p:nvPr/>
        </p:nvSpPr>
        <p:spPr bwMode="auto">
          <a:xfrm>
            <a:off x="5656263" y="2495550"/>
            <a:ext cx="138112" cy="149225"/>
          </a:xfrm>
          <a:custGeom>
            <a:avLst/>
            <a:gdLst>
              <a:gd name="T0" fmla="*/ 2147483647 w 66"/>
              <a:gd name="T1" fmla="*/ 0 h 79"/>
              <a:gd name="T2" fmla="*/ 0 w 66"/>
              <a:gd name="T3" fmla="*/ 2147483647 h 79"/>
              <a:gd name="T4" fmla="*/ 2147483647 w 66"/>
              <a:gd name="T5" fmla="*/ 2147483647 h 79"/>
              <a:gd name="T6" fmla="*/ 2147483647 w 66"/>
              <a:gd name="T7" fmla="*/ 0 h 79"/>
              <a:gd name="T8" fmla="*/ 0 60000 65536"/>
              <a:gd name="T9" fmla="*/ 0 60000 65536"/>
              <a:gd name="T10" fmla="*/ 0 60000 65536"/>
              <a:gd name="T11" fmla="*/ 0 60000 65536"/>
              <a:gd name="T12" fmla="*/ 0 w 66"/>
              <a:gd name="T13" fmla="*/ 0 h 79"/>
              <a:gd name="T14" fmla="*/ 66 w 66"/>
              <a:gd name="T15" fmla="*/ 79 h 79"/>
            </a:gdLst>
            <a:ahLst/>
            <a:cxnLst>
              <a:cxn ang="T8">
                <a:pos x="T0" y="T1"/>
              </a:cxn>
              <a:cxn ang="T9">
                <a:pos x="T2" y="T3"/>
              </a:cxn>
              <a:cxn ang="T10">
                <a:pos x="T4" y="T5"/>
              </a:cxn>
              <a:cxn ang="T11">
                <a:pos x="T6" y="T7"/>
              </a:cxn>
            </a:cxnLst>
            <a:rect l="T12" t="T13" r="T14" b="T15"/>
            <a:pathLst>
              <a:path w="66" h="79">
                <a:moveTo>
                  <a:pt x="66" y="0"/>
                </a:moveTo>
                <a:lnTo>
                  <a:pt x="0" y="54"/>
                </a:lnTo>
                <a:lnTo>
                  <a:pt x="66" y="79"/>
                </a:lnTo>
                <a:lnTo>
                  <a:pt x="66"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60" name="Freeform 61"/>
          <p:cNvSpPr>
            <a:spLocks/>
          </p:cNvSpPr>
          <p:nvPr/>
        </p:nvSpPr>
        <p:spPr bwMode="auto">
          <a:xfrm>
            <a:off x="5799138" y="2906713"/>
            <a:ext cx="95250" cy="412750"/>
          </a:xfrm>
          <a:custGeom>
            <a:avLst/>
            <a:gdLst>
              <a:gd name="T0" fmla="*/ 2147483647 w 46"/>
              <a:gd name="T1" fmla="*/ 0 h 219"/>
              <a:gd name="T2" fmla="*/ 0 w 46"/>
              <a:gd name="T3" fmla="*/ 2147483647 h 219"/>
              <a:gd name="T4" fmla="*/ 0 w 46"/>
              <a:gd name="T5" fmla="*/ 2147483647 h 219"/>
              <a:gd name="T6" fmla="*/ 2147483647 w 46"/>
              <a:gd name="T7" fmla="*/ 2147483647 h 219"/>
              <a:gd name="T8" fmla="*/ 2147483647 w 46"/>
              <a:gd name="T9" fmla="*/ 0 h 219"/>
              <a:gd name="T10" fmla="*/ 0 60000 65536"/>
              <a:gd name="T11" fmla="*/ 0 60000 65536"/>
              <a:gd name="T12" fmla="*/ 0 60000 65536"/>
              <a:gd name="T13" fmla="*/ 0 60000 65536"/>
              <a:gd name="T14" fmla="*/ 0 60000 65536"/>
              <a:gd name="T15" fmla="*/ 0 w 46"/>
              <a:gd name="T16" fmla="*/ 0 h 219"/>
              <a:gd name="T17" fmla="*/ 46 w 46"/>
              <a:gd name="T18" fmla="*/ 219 h 219"/>
            </a:gdLst>
            <a:ahLst/>
            <a:cxnLst>
              <a:cxn ang="T10">
                <a:pos x="T0" y="T1"/>
              </a:cxn>
              <a:cxn ang="T11">
                <a:pos x="T2" y="T3"/>
              </a:cxn>
              <a:cxn ang="T12">
                <a:pos x="T4" y="T5"/>
              </a:cxn>
              <a:cxn ang="T13">
                <a:pos x="T6" y="T7"/>
              </a:cxn>
              <a:cxn ang="T14">
                <a:pos x="T8" y="T9"/>
              </a:cxn>
            </a:cxnLst>
            <a:rect l="T15" t="T16" r="T17" b="T18"/>
            <a:pathLst>
              <a:path w="46" h="219">
                <a:moveTo>
                  <a:pt x="46" y="0"/>
                </a:moveTo>
                <a:lnTo>
                  <a:pt x="0" y="60"/>
                </a:lnTo>
                <a:lnTo>
                  <a:pt x="0" y="219"/>
                </a:lnTo>
                <a:lnTo>
                  <a:pt x="46" y="154"/>
                </a:lnTo>
                <a:lnTo>
                  <a:pt x="46"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61" name="Freeform 62"/>
          <p:cNvSpPr>
            <a:spLocks/>
          </p:cNvSpPr>
          <p:nvPr/>
        </p:nvSpPr>
        <p:spPr bwMode="auto">
          <a:xfrm>
            <a:off x="5756275" y="3041650"/>
            <a:ext cx="38100" cy="338138"/>
          </a:xfrm>
          <a:custGeom>
            <a:avLst/>
            <a:gdLst>
              <a:gd name="T0" fmla="*/ 2147483647 w 18"/>
              <a:gd name="T1" fmla="*/ 0 h 179"/>
              <a:gd name="T2" fmla="*/ 2147483647 w 18"/>
              <a:gd name="T3" fmla="*/ 2147483647 h 179"/>
              <a:gd name="T4" fmla="*/ 2147483647 w 18"/>
              <a:gd name="T5" fmla="*/ 2147483647 h 179"/>
              <a:gd name="T6" fmla="*/ 0 w 18"/>
              <a:gd name="T7" fmla="*/ 2147483647 h 179"/>
              <a:gd name="T8" fmla="*/ 2147483647 w 18"/>
              <a:gd name="T9" fmla="*/ 0 h 179"/>
              <a:gd name="T10" fmla="*/ 0 60000 65536"/>
              <a:gd name="T11" fmla="*/ 0 60000 65536"/>
              <a:gd name="T12" fmla="*/ 0 60000 65536"/>
              <a:gd name="T13" fmla="*/ 0 60000 65536"/>
              <a:gd name="T14" fmla="*/ 0 60000 65536"/>
              <a:gd name="T15" fmla="*/ 0 w 18"/>
              <a:gd name="T16" fmla="*/ 0 h 179"/>
              <a:gd name="T17" fmla="*/ 18 w 18"/>
              <a:gd name="T18" fmla="*/ 179 h 179"/>
            </a:gdLst>
            <a:ahLst/>
            <a:cxnLst>
              <a:cxn ang="T10">
                <a:pos x="T0" y="T1"/>
              </a:cxn>
              <a:cxn ang="T11">
                <a:pos x="T2" y="T3"/>
              </a:cxn>
              <a:cxn ang="T12">
                <a:pos x="T4" y="T5"/>
              </a:cxn>
              <a:cxn ang="T13">
                <a:pos x="T6" y="T7"/>
              </a:cxn>
              <a:cxn ang="T14">
                <a:pos x="T8" y="T9"/>
              </a:cxn>
            </a:cxnLst>
            <a:rect l="T15" t="T16" r="T17" b="T18"/>
            <a:pathLst>
              <a:path w="18" h="179">
                <a:moveTo>
                  <a:pt x="18" y="0"/>
                </a:moveTo>
                <a:lnTo>
                  <a:pt x="18" y="145"/>
                </a:lnTo>
                <a:lnTo>
                  <a:pt x="14" y="179"/>
                </a:lnTo>
                <a:lnTo>
                  <a:pt x="0" y="141"/>
                </a:lnTo>
                <a:lnTo>
                  <a:pt x="18"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62" name="Freeform 63"/>
          <p:cNvSpPr>
            <a:spLocks/>
          </p:cNvSpPr>
          <p:nvPr/>
        </p:nvSpPr>
        <p:spPr bwMode="auto">
          <a:xfrm>
            <a:off x="6326188" y="2970213"/>
            <a:ext cx="119062" cy="153987"/>
          </a:xfrm>
          <a:custGeom>
            <a:avLst/>
            <a:gdLst>
              <a:gd name="T0" fmla="*/ 2147483647 w 57"/>
              <a:gd name="T1" fmla="*/ 0 h 82"/>
              <a:gd name="T2" fmla="*/ 0 w 57"/>
              <a:gd name="T3" fmla="*/ 2147483647 h 82"/>
              <a:gd name="T4" fmla="*/ 2147483647 w 57"/>
              <a:gd name="T5" fmla="*/ 2147483647 h 82"/>
              <a:gd name="T6" fmla="*/ 2147483647 w 57"/>
              <a:gd name="T7" fmla="*/ 2147483647 h 82"/>
              <a:gd name="T8" fmla="*/ 2147483647 w 57"/>
              <a:gd name="T9" fmla="*/ 0 h 82"/>
              <a:gd name="T10" fmla="*/ 0 60000 65536"/>
              <a:gd name="T11" fmla="*/ 0 60000 65536"/>
              <a:gd name="T12" fmla="*/ 0 60000 65536"/>
              <a:gd name="T13" fmla="*/ 0 60000 65536"/>
              <a:gd name="T14" fmla="*/ 0 60000 65536"/>
              <a:gd name="T15" fmla="*/ 0 w 57"/>
              <a:gd name="T16" fmla="*/ 0 h 82"/>
              <a:gd name="T17" fmla="*/ 57 w 57"/>
              <a:gd name="T18" fmla="*/ 82 h 82"/>
            </a:gdLst>
            <a:ahLst/>
            <a:cxnLst>
              <a:cxn ang="T10">
                <a:pos x="T0" y="T1"/>
              </a:cxn>
              <a:cxn ang="T11">
                <a:pos x="T2" y="T3"/>
              </a:cxn>
              <a:cxn ang="T12">
                <a:pos x="T4" y="T5"/>
              </a:cxn>
              <a:cxn ang="T13">
                <a:pos x="T6" y="T7"/>
              </a:cxn>
              <a:cxn ang="T14">
                <a:pos x="T8" y="T9"/>
              </a:cxn>
            </a:cxnLst>
            <a:rect l="T15" t="T16" r="T17" b="T18"/>
            <a:pathLst>
              <a:path w="57" h="82">
                <a:moveTo>
                  <a:pt x="57" y="0"/>
                </a:moveTo>
                <a:lnTo>
                  <a:pt x="0" y="58"/>
                </a:lnTo>
                <a:lnTo>
                  <a:pt x="16" y="82"/>
                </a:lnTo>
                <a:lnTo>
                  <a:pt x="57" y="58"/>
                </a:lnTo>
                <a:lnTo>
                  <a:pt x="57"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63" name="Freeform 64"/>
          <p:cNvSpPr>
            <a:spLocks/>
          </p:cNvSpPr>
          <p:nvPr/>
        </p:nvSpPr>
        <p:spPr bwMode="auto">
          <a:xfrm>
            <a:off x="6402388" y="3254375"/>
            <a:ext cx="123825" cy="219075"/>
          </a:xfrm>
          <a:custGeom>
            <a:avLst/>
            <a:gdLst>
              <a:gd name="T0" fmla="*/ 2147483647 w 59"/>
              <a:gd name="T1" fmla="*/ 0 h 116"/>
              <a:gd name="T2" fmla="*/ 0 w 59"/>
              <a:gd name="T3" fmla="*/ 2147483647 h 116"/>
              <a:gd name="T4" fmla="*/ 0 w 59"/>
              <a:gd name="T5" fmla="*/ 2147483647 h 116"/>
              <a:gd name="T6" fmla="*/ 2147483647 w 59"/>
              <a:gd name="T7" fmla="*/ 2147483647 h 116"/>
              <a:gd name="T8" fmla="*/ 2147483647 w 59"/>
              <a:gd name="T9" fmla="*/ 2147483647 h 116"/>
              <a:gd name="T10" fmla="*/ 2147483647 w 59"/>
              <a:gd name="T11" fmla="*/ 0 h 116"/>
              <a:gd name="T12" fmla="*/ 0 60000 65536"/>
              <a:gd name="T13" fmla="*/ 0 60000 65536"/>
              <a:gd name="T14" fmla="*/ 0 60000 65536"/>
              <a:gd name="T15" fmla="*/ 0 60000 65536"/>
              <a:gd name="T16" fmla="*/ 0 60000 65536"/>
              <a:gd name="T17" fmla="*/ 0 60000 65536"/>
              <a:gd name="T18" fmla="*/ 0 w 59"/>
              <a:gd name="T19" fmla="*/ 0 h 116"/>
              <a:gd name="T20" fmla="*/ 59 w 59"/>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59" h="116">
                <a:moveTo>
                  <a:pt x="59" y="0"/>
                </a:moveTo>
                <a:lnTo>
                  <a:pt x="0" y="77"/>
                </a:lnTo>
                <a:lnTo>
                  <a:pt x="0" y="92"/>
                </a:lnTo>
                <a:lnTo>
                  <a:pt x="44" y="116"/>
                </a:lnTo>
                <a:lnTo>
                  <a:pt x="59" y="116"/>
                </a:lnTo>
                <a:lnTo>
                  <a:pt x="59"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grpSp>
        <p:nvGrpSpPr>
          <p:cNvPr id="6" name="Group 65"/>
          <p:cNvGrpSpPr>
            <a:grpSpLocks/>
          </p:cNvGrpSpPr>
          <p:nvPr/>
        </p:nvGrpSpPr>
        <p:grpSpPr bwMode="auto">
          <a:xfrm>
            <a:off x="6781800" y="2514600"/>
            <a:ext cx="1871663" cy="1604963"/>
            <a:chOff x="4187" y="1022"/>
            <a:chExt cx="896" cy="852"/>
          </a:xfrm>
        </p:grpSpPr>
        <p:sp>
          <p:nvSpPr>
            <p:cNvPr id="76865" name="Freeform 66"/>
            <p:cNvSpPr>
              <a:spLocks/>
            </p:cNvSpPr>
            <p:nvPr/>
          </p:nvSpPr>
          <p:spPr bwMode="auto">
            <a:xfrm>
              <a:off x="4187" y="1461"/>
              <a:ext cx="371" cy="227"/>
            </a:xfrm>
            <a:custGeom>
              <a:avLst/>
              <a:gdLst>
                <a:gd name="T0" fmla="*/ 0 w 371"/>
                <a:gd name="T1" fmla="*/ 43 h 227"/>
                <a:gd name="T2" fmla="*/ 53 w 371"/>
                <a:gd name="T3" fmla="*/ 0 h 227"/>
                <a:gd name="T4" fmla="*/ 53 w 371"/>
                <a:gd name="T5" fmla="*/ 41 h 227"/>
                <a:gd name="T6" fmla="*/ 329 w 371"/>
                <a:gd name="T7" fmla="*/ 41 h 227"/>
                <a:gd name="T8" fmla="*/ 371 w 371"/>
                <a:gd name="T9" fmla="*/ 108 h 227"/>
                <a:gd name="T10" fmla="*/ 346 w 371"/>
                <a:gd name="T11" fmla="*/ 128 h 227"/>
                <a:gd name="T12" fmla="*/ 369 w 371"/>
                <a:gd name="T13" fmla="*/ 185 h 227"/>
                <a:gd name="T14" fmla="*/ 347 w 371"/>
                <a:gd name="T15" fmla="*/ 209 h 227"/>
                <a:gd name="T16" fmla="*/ 282 w 371"/>
                <a:gd name="T17" fmla="*/ 209 h 227"/>
                <a:gd name="T18" fmla="*/ 282 w 371"/>
                <a:gd name="T19" fmla="*/ 227 h 227"/>
                <a:gd name="T20" fmla="*/ 0 w 371"/>
                <a:gd name="T21" fmla="*/ 227 h 227"/>
                <a:gd name="T22" fmla="*/ 0 w 371"/>
                <a:gd name="T23" fmla="*/ 43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227"/>
                <a:gd name="T38" fmla="*/ 371 w 371"/>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227">
                  <a:moveTo>
                    <a:pt x="0" y="43"/>
                  </a:moveTo>
                  <a:lnTo>
                    <a:pt x="53" y="0"/>
                  </a:lnTo>
                  <a:lnTo>
                    <a:pt x="53" y="41"/>
                  </a:lnTo>
                  <a:lnTo>
                    <a:pt x="329" y="41"/>
                  </a:lnTo>
                  <a:lnTo>
                    <a:pt x="371" y="108"/>
                  </a:lnTo>
                  <a:lnTo>
                    <a:pt x="346" y="128"/>
                  </a:lnTo>
                  <a:lnTo>
                    <a:pt x="369" y="185"/>
                  </a:lnTo>
                  <a:lnTo>
                    <a:pt x="347" y="209"/>
                  </a:lnTo>
                  <a:lnTo>
                    <a:pt x="282" y="209"/>
                  </a:lnTo>
                  <a:lnTo>
                    <a:pt x="282" y="227"/>
                  </a:lnTo>
                  <a:lnTo>
                    <a:pt x="0" y="227"/>
                  </a:lnTo>
                  <a:lnTo>
                    <a:pt x="0" y="43"/>
                  </a:lnTo>
                  <a:close/>
                </a:path>
              </a:pathLst>
            </a:custGeom>
            <a:solidFill>
              <a:srgbClr val="FFFF66"/>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66" name="Freeform 67"/>
            <p:cNvSpPr>
              <a:spLocks/>
            </p:cNvSpPr>
            <p:nvPr/>
          </p:nvSpPr>
          <p:spPr bwMode="auto">
            <a:xfrm>
              <a:off x="4239" y="1227"/>
              <a:ext cx="417" cy="370"/>
            </a:xfrm>
            <a:custGeom>
              <a:avLst/>
              <a:gdLst>
                <a:gd name="T0" fmla="*/ 0 w 417"/>
                <a:gd name="T1" fmla="*/ 234 h 370"/>
                <a:gd name="T2" fmla="*/ 0 w 417"/>
                <a:gd name="T3" fmla="*/ 273 h 370"/>
                <a:gd name="T4" fmla="*/ 274 w 417"/>
                <a:gd name="T5" fmla="*/ 273 h 370"/>
                <a:gd name="T6" fmla="*/ 318 w 417"/>
                <a:gd name="T7" fmla="*/ 340 h 370"/>
                <a:gd name="T8" fmla="*/ 369 w 417"/>
                <a:gd name="T9" fmla="*/ 350 h 370"/>
                <a:gd name="T10" fmla="*/ 371 w 417"/>
                <a:gd name="T11" fmla="*/ 370 h 370"/>
                <a:gd name="T12" fmla="*/ 407 w 417"/>
                <a:gd name="T13" fmla="*/ 342 h 370"/>
                <a:gd name="T14" fmla="*/ 417 w 417"/>
                <a:gd name="T15" fmla="*/ 218 h 370"/>
                <a:gd name="T16" fmla="*/ 417 w 417"/>
                <a:gd name="T17" fmla="*/ 133 h 370"/>
                <a:gd name="T18" fmla="*/ 401 w 417"/>
                <a:gd name="T19" fmla="*/ 119 h 370"/>
                <a:gd name="T20" fmla="*/ 409 w 417"/>
                <a:gd name="T21" fmla="*/ 0 h 370"/>
                <a:gd name="T22" fmla="*/ 320 w 417"/>
                <a:gd name="T23" fmla="*/ 0 h 370"/>
                <a:gd name="T24" fmla="*/ 224 w 417"/>
                <a:gd name="T25" fmla="*/ 95 h 370"/>
                <a:gd name="T26" fmla="*/ 240 w 417"/>
                <a:gd name="T27" fmla="*/ 127 h 370"/>
                <a:gd name="T28" fmla="*/ 181 w 417"/>
                <a:gd name="T29" fmla="*/ 170 h 370"/>
                <a:gd name="T30" fmla="*/ 107 w 417"/>
                <a:gd name="T31" fmla="*/ 160 h 370"/>
                <a:gd name="T32" fmla="*/ 42 w 417"/>
                <a:gd name="T33" fmla="*/ 160 h 370"/>
                <a:gd name="T34" fmla="*/ 28 w 417"/>
                <a:gd name="T35" fmla="*/ 204 h 370"/>
                <a:gd name="T36" fmla="*/ 0 w 417"/>
                <a:gd name="T37" fmla="*/ 234 h 3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7"/>
                <a:gd name="T58" fmla="*/ 0 h 370"/>
                <a:gd name="T59" fmla="*/ 417 w 417"/>
                <a:gd name="T60" fmla="*/ 370 h 3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7" h="370">
                  <a:moveTo>
                    <a:pt x="0" y="234"/>
                  </a:moveTo>
                  <a:lnTo>
                    <a:pt x="0" y="273"/>
                  </a:lnTo>
                  <a:lnTo>
                    <a:pt x="274" y="273"/>
                  </a:lnTo>
                  <a:lnTo>
                    <a:pt x="318" y="340"/>
                  </a:lnTo>
                  <a:lnTo>
                    <a:pt x="369" y="350"/>
                  </a:lnTo>
                  <a:lnTo>
                    <a:pt x="371" y="370"/>
                  </a:lnTo>
                  <a:lnTo>
                    <a:pt x="407" y="342"/>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solidFill>
              <a:srgbClr val="0066FF"/>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67" name="Freeform 68"/>
            <p:cNvSpPr>
              <a:spLocks/>
            </p:cNvSpPr>
            <p:nvPr/>
          </p:nvSpPr>
          <p:spPr bwMode="auto">
            <a:xfrm>
              <a:off x="4638" y="1230"/>
              <a:ext cx="155" cy="189"/>
            </a:xfrm>
            <a:custGeom>
              <a:avLst/>
              <a:gdLst>
                <a:gd name="T0" fmla="*/ 10 w 155"/>
                <a:gd name="T1" fmla="*/ 0 h 189"/>
                <a:gd name="T2" fmla="*/ 155 w 155"/>
                <a:gd name="T3" fmla="*/ 0 h 189"/>
                <a:gd name="T4" fmla="*/ 149 w 155"/>
                <a:gd name="T5" fmla="*/ 46 h 189"/>
                <a:gd name="T6" fmla="*/ 123 w 155"/>
                <a:gd name="T7" fmla="*/ 56 h 189"/>
                <a:gd name="T8" fmla="*/ 83 w 155"/>
                <a:gd name="T9" fmla="*/ 189 h 189"/>
                <a:gd name="T10" fmla="*/ 18 w 155"/>
                <a:gd name="T11" fmla="*/ 189 h 189"/>
                <a:gd name="T12" fmla="*/ 18 w 155"/>
                <a:gd name="T13" fmla="*/ 130 h 189"/>
                <a:gd name="T14" fmla="*/ 0 w 155"/>
                <a:gd name="T15" fmla="*/ 116 h 189"/>
                <a:gd name="T16" fmla="*/ 10 w 155"/>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9"/>
                <a:gd name="T29" fmla="*/ 155 w 15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68" name="Freeform 69"/>
            <p:cNvSpPr>
              <a:spLocks/>
            </p:cNvSpPr>
            <p:nvPr/>
          </p:nvSpPr>
          <p:spPr bwMode="auto">
            <a:xfrm>
              <a:off x="4721" y="1163"/>
              <a:ext cx="116" cy="256"/>
            </a:xfrm>
            <a:custGeom>
              <a:avLst/>
              <a:gdLst>
                <a:gd name="T0" fmla="*/ 72 w 116"/>
                <a:gd name="T1" fmla="*/ 67 h 256"/>
                <a:gd name="T2" fmla="*/ 116 w 116"/>
                <a:gd name="T3" fmla="*/ 0 h 256"/>
                <a:gd name="T4" fmla="*/ 116 w 116"/>
                <a:gd name="T5" fmla="*/ 234 h 256"/>
                <a:gd name="T6" fmla="*/ 74 w 116"/>
                <a:gd name="T7" fmla="*/ 256 h 256"/>
                <a:gd name="T8" fmla="*/ 0 w 116"/>
                <a:gd name="T9" fmla="*/ 254 h 256"/>
                <a:gd name="T10" fmla="*/ 40 w 116"/>
                <a:gd name="T11" fmla="*/ 125 h 256"/>
                <a:gd name="T12" fmla="*/ 68 w 116"/>
                <a:gd name="T13" fmla="*/ 113 h 256"/>
                <a:gd name="T14" fmla="*/ 72 w 116"/>
                <a:gd name="T15" fmla="*/ 67 h 25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56"/>
                <a:gd name="T26" fmla="*/ 116 w 11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56">
                  <a:moveTo>
                    <a:pt x="72" y="67"/>
                  </a:moveTo>
                  <a:lnTo>
                    <a:pt x="116" y="0"/>
                  </a:lnTo>
                  <a:lnTo>
                    <a:pt x="116" y="234"/>
                  </a:lnTo>
                  <a:lnTo>
                    <a:pt x="74" y="256"/>
                  </a:lnTo>
                  <a:lnTo>
                    <a:pt x="0" y="254"/>
                  </a:lnTo>
                  <a:lnTo>
                    <a:pt x="40" y="125"/>
                  </a:lnTo>
                  <a:lnTo>
                    <a:pt x="68" y="113"/>
                  </a:lnTo>
                  <a:lnTo>
                    <a:pt x="72" y="67"/>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69" name="Freeform 70"/>
            <p:cNvSpPr>
              <a:spLocks/>
            </p:cNvSpPr>
            <p:nvPr/>
          </p:nvSpPr>
          <p:spPr bwMode="auto">
            <a:xfrm>
              <a:off x="4837" y="1022"/>
              <a:ext cx="246" cy="373"/>
            </a:xfrm>
            <a:custGeom>
              <a:avLst/>
              <a:gdLst>
                <a:gd name="T0" fmla="*/ 0 w 246"/>
                <a:gd name="T1" fmla="*/ 145 h 373"/>
                <a:gd name="T2" fmla="*/ 0 w 246"/>
                <a:gd name="T3" fmla="*/ 373 h 373"/>
                <a:gd name="T4" fmla="*/ 59 w 246"/>
                <a:gd name="T5" fmla="*/ 340 h 373"/>
                <a:gd name="T6" fmla="*/ 63 w 246"/>
                <a:gd name="T7" fmla="*/ 310 h 373"/>
                <a:gd name="T8" fmla="*/ 246 w 246"/>
                <a:gd name="T9" fmla="*/ 177 h 373"/>
                <a:gd name="T10" fmla="*/ 236 w 246"/>
                <a:gd name="T11" fmla="*/ 127 h 373"/>
                <a:gd name="T12" fmla="*/ 204 w 246"/>
                <a:gd name="T13" fmla="*/ 113 h 373"/>
                <a:gd name="T14" fmla="*/ 182 w 246"/>
                <a:gd name="T15" fmla="*/ 6 h 373"/>
                <a:gd name="T16" fmla="*/ 133 w 246"/>
                <a:gd name="T17" fmla="*/ 20 h 373"/>
                <a:gd name="T18" fmla="*/ 107 w 246"/>
                <a:gd name="T19" fmla="*/ 0 h 373"/>
                <a:gd name="T20" fmla="*/ 59 w 246"/>
                <a:gd name="T21" fmla="*/ 38 h 373"/>
                <a:gd name="T22" fmla="*/ 0 w 246"/>
                <a:gd name="T23" fmla="*/ 145 h 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6"/>
                <a:gd name="T37" fmla="*/ 0 h 373"/>
                <a:gd name="T38" fmla="*/ 246 w 246"/>
                <a:gd name="T39" fmla="*/ 373 h 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70" name="Freeform 71"/>
            <p:cNvSpPr>
              <a:spLocks/>
            </p:cNvSpPr>
            <p:nvPr/>
          </p:nvSpPr>
          <p:spPr bwMode="auto">
            <a:xfrm>
              <a:off x="4652" y="1403"/>
              <a:ext cx="238" cy="136"/>
            </a:xfrm>
            <a:custGeom>
              <a:avLst/>
              <a:gdLst>
                <a:gd name="T0" fmla="*/ 6 w 238"/>
                <a:gd name="T1" fmla="*/ 16 h 136"/>
                <a:gd name="T2" fmla="*/ 143 w 238"/>
                <a:gd name="T3" fmla="*/ 16 h 136"/>
                <a:gd name="T4" fmla="*/ 177 w 238"/>
                <a:gd name="T5" fmla="*/ 0 h 136"/>
                <a:gd name="T6" fmla="*/ 193 w 238"/>
                <a:gd name="T7" fmla="*/ 36 h 136"/>
                <a:gd name="T8" fmla="*/ 171 w 238"/>
                <a:gd name="T9" fmla="*/ 58 h 136"/>
                <a:gd name="T10" fmla="*/ 203 w 238"/>
                <a:gd name="T11" fmla="*/ 116 h 136"/>
                <a:gd name="T12" fmla="*/ 238 w 238"/>
                <a:gd name="T13" fmla="*/ 116 h 136"/>
                <a:gd name="T14" fmla="*/ 187 w 238"/>
                <a:gd name="T15" fmla="*/ 136 h 136"/>
                <a:gd name="T16" fmla="*/ 141 w 238"/>
                <a:gd name="T17" fmla="*/ 90 h 136"/>
                <a:gd name="T18" fmla="*/ 0 w 238"/>
                <a:gd name="T19" fmla="*/ 90 h 136"/>
                <a:gd name="T20" fmla="*/ 6 w 238"/>
                <a:gd name="T21" fmla="*/ 16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8"/>
                <a:gd name="T34" fmla="*/ 0 h 136"/>
                <a:gd name="T35" fmla="*/ 238 w 238"/>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8" h="136">
                  <a:moveTo>
                    <a:pt x="6" y="16"/>
                  </a:moveTo>
                  <a:lnTo>
                    <a:pt x="143" y="16"/>
                  </a:lnTo>
                  <a:lnTo>
                    <a:pt x="177" y="0"/>
                  </a:lnTo>
                  <a:lnTo>
                    <a:pt x="193" y="36"/>
                  </a:lnTo>
                  <a:lnTo>
                    <a:pt x="171" y="58"/>
                  </a:lnTo>
                  <a:lnTo>
                    <a:pt x="203" y="116"/>
                  </a:lnTo>
                  <a:lnTo>
                    <a:pt x="238" y="116"/>
                  </a:lnTo>
                  <a:lnTo>
                    <a:pt x="187" y="136"/>
                  </a:lnTo>
                  <a:lnTo>
                    <a:pt x="141" y="90"/>
                  </a:lnTo>
                  <a:lnTo>
                    <a:pt x="0" y="90"/>
                  </a:lnTo>
                  <a:lnTo>
                    <a:pt x="6" y="16"/>
                  </a:lnTo>
                  <a:close/>
                </a:path>
              </a:pathLst>
            </a:custGeom>
            <a:solidFill>
              <a:srgbClr val="0066FF"/>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71" name="Freeform 72"/>
            <p:cNvSpPr>
              <a:spLocks/>
            </p:cNvSpPr>
            <p:nvPr/>
          </p:nvSpPr>
          <p:spPr bwMode="auto">
            <a:xfrm>
              <a:off x="4761" y="1493"/>
              <a:ext cx="48" cy="60"/>
            </a:xfrm>
            <a:custGeom>
              <a:avLst/>
              <a:gdLst>
                <a:gd name="T0" fmla="*/ 0 w 48"/>
                <a:gd name="T1" fmla="*/ 0 h 60"/>
                <a:gd name="T2" fmla="*/ 32 w 48"/>
                <a:gd name="T3" fmla="*/ 0 h 60"/>
                <a:gd name="T4" fmla="*/ 48 w 48"/>
                <a:gd name="T5" fmla="*/ 17 h 60"/>
                <a:gd name="T6" fmla="*/ 30 w 48"/>
                <a:gd name="T7" fmla="*/ 56 h 60"/>
                <a:gd name="T8" fmla="*/ 0 w 48"/>
                <a:gd name="T9" fmla="*/ 60 h 60"/>
                <a:gd name="T10" fmla="*/ 0 w 48"/>
                <a:gd name="T11" fmla="*/ 0 h 60"/>
                <a:gd name="T12" fmla="*/ 0 60000 65536"/>
                <a:gd name="T13" fmla="*/ 0 60000 65536"/>
                <a:gd name="T14" fmla="*/ 0 60000 65536"/>
                <a:gd name="T15" fmla="*/ 0 60000 65536"/>
                <a:gd name="T16" fmla="*/ 0 60000 65536"/>
                <a:gd name="T17" fmla="*/ 0 60000 65536"/>
                <a:gd name="T18" fmla="*/ 0 w 48"/>
                <a:gd name="T19" fmla="*/ 0 h 60"/>
                <a:gd name="T20" fmla="*/ 48 w 48"/>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8" h="60">
                  <a:moveTo>
                    <a:pt x="0" y="0"/>
                  </a:moveTo>
                  <a:lnTo>
                    <a:pt x="32" y="0"/>
                  </a:lnTo>
                  <a:lnTo>
                    <a:pt x="48" y="17"/>
                  </a:lnTo>
                  <a:lnTo>
                    <a:pt x="30" y="56"/>
                  </a:lnTo>
                  <a:lnTo>
                    <a:pt x="0" y="60"/>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72" name="Freeform 73"/>
            <p:cNvSpPr>
              <a:spLocks/>
            </p:cNvSpPr>
            <p:nvPr/>
          </p:nvSpPr>
          <p:spPr bwMode="auto">
            <a:xfrm>
              <a:off x="4646" y="1492"/>
              <a:ext cx="115" cy="78"/>
            </a:xfrm>
            <a:custGeom>
              <a:avLst/>
              <a:gdLst>
                <a:gd name="T0" fmla="*/ 6 w 115"/>
                <a:gd name="T1" fmla="*/ 0 h 78"/>
                <a:gd name="T2" fmla="*/ 115 w 115"/>
                <a:gd name="T3" fmla="*/ 0 h 78"/>
                <a:gd name="T4" fmla="*/ 115 w 115"/>
                <a:gd name="T5" fmla="*/ 62 h 78"/>
                <a:gd name="T6" fmla="*/ 0 w 115"/>
                <a:gd name="T7" fmla="*/ 78 h 78"/>
                <a:gd name="T8" fmla="*/ 6 w 115"/>
                <a:gd name="T9" fmla="*/ 0 h 78"/>
                <a:gd name="T10" fmla="*/ 0 60000 65536"/>
                <a:gd name="T11" fmla="*/ 0 60000 65536"/>
                <a:gd name="T12" fmla="*/ 0 60000 65536"/>
                <a:gd name="T13" fmla="*/ 0 60000 65536"/>
                <a:gd name="T14" fmla="*/ 0 60000 65536"/>
                <a:gd name="T15" fmla="*/ 0 w 115"/>
                <a:gd name="T16" fmla="*/ 0 h 78"/>
                <a:gd name="T17" fmla="*/ 115 w 115"/>
                <a:gd name="T18" fmla="*/ 78 h 78"/>
              </a:gdLst>
              <a:ahLst/>
              <a:cxnLst>
                <a:cxn ang="T10">
                  <a:pos x="T0" y="T1"/>
                </a:cxn>
                <a:cxn ang="T11">
                  <a:pos x="T2" y="T3"/>
                </a:cxn>
                <a:cxn ang="T12">
                  <a:pos x="T4" y="T5"/>
                </a:cxn>
                <a:cxn ang="T13">
                  <a:pos x="T6" y="T7"/>
                </a:cxn>
                <a:cxn ang="T14">
                  <a:pos x="T8" y="T9"/>
                </a:cxn>
              </a:cxnLst>
              <a:rect l="T15" t="T16" r="T17" b="T18"/>
              <a:pathLst>
                <a:path w="115" h="78">
                  <a:moveTo>
                    <a:pt x="6" y="0"/>
                  </a:moveTo>
                  <a:lnTo>
                    <a:pt x="115" y="0"/>
                  </a:lnTo>
                  <a:lnTo>
                    <a:pt x="115" y="62"/>
                  </a:lnTo>
                  <a:lnTo>
                    <a:pt x="0" y="78"/>
                  </a:lnTo>
                  <a:lnTo>
                    <a:pt x="6" y="0"/>
                  </a:lnTo>
                  <a:close/>
                </a:path>
              </a:pathLst>
            </a:custGeom>
            <a:solidFill>
              <a:srgbClr val="0066FF"/>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73" name="Freeform 74"/>
            <p:cNvSpPr>
              <a:spLocks/>
            </p:cNvSpPr>
            <p:nvPr/>
          </p:nvSpPr>
          <p:spPr bwMode="auto">
            <a:xfrm>
              <a:off x="4512" y="1570"/>
              <a:ext cx="100" cy="190"/>
            </a:xfrm>
            <a:custGeom>
              <a:avLst/>
              <a:gdLst>
                <a:gd name="T0" fmla="*/ 46 w 100"/>
                <a:gd name="T1" fmla="*/ 0 h 190"/>
                <a:gd name="T2" fmla="*/ 22 w 100"/>
                <a:gd name="T3" fmla="*/ 21 h 190"/>
                <a:gd name="T4" fmla="*/ 43 w 100"/>
                <a:gd name="T5" fmla="*/ 76 h 190"/>
                <a:gd name="T6" fmla="*/ 22 w 100"/>
                <a:gd name="T7" fmla="*/ 102 h 190"/>
                <a:gd name="T8" fmla="*/ 0 w 100"/>
                <a:gd name="T9" fmla="*/ 131 h 190"/>
                <a:gd name="T10" fmla="*/ 43 w 100"/>
                <a:gd name="T11" fmla="*/ 190 h 190"/>
                <a:gd name="T12" fmla="*/ 87 w 100"/>
                <a:gd name="T13" fmla="*/ 131 h 190"/>
                <a:gd name="T14" fmla="*/ 100 w 100"/>
                <a:gd name="T15" fmla="*/ 64 h 190"/>
                <a:gd name="T16" fmla="*/ 84 w 100"/>
                <a:gd name="T17" fmla="*/ 61 h 190"/>
                <a:gd name="T18" fmla="*/ 99 w 100"/>
                <a:gd name="T19" fmla="*/ 27 h 190"/>
                <a:gd name="T20" fmla="*/ 96 w 100"/>
                <a:gd name="T21" fmla="*/ 8 h 190"/>
                <a:gd name="T22" fmla="*/ 46 w 100"/>
                <a:gd name="T23" fmla="*/ 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0"/>
                <a:gd name="T38" fmla="*/ 100 w 100"/>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0">
                  <a:moveTo>
                    <a:pt x="46" y="0"/>
                  </a:moveTo>
                  <a:lnTo>
                    <a:pt x="22" y="21"/>
                  </a:lnTo>
                  <a:lnTo>
                    <a:pt x="43" y="76"/>
                  </a:lnTo>
                  <a:lnTo>
                    <a:pt x="22" y="102"/>
                  </a:lnTo>
                  <a:lnTo>
                    <a:pt x="0" y="131"/>
                  </a:lnTo>
                  <a:lnTo>
                    <a:pt x="43" y="190"/>
                  </a:lnTo>
                  <a:lnTo>
                    <a:pt x="87" y="131"/>
                  </a:lnTo>
                  <a:lnTo>
                    <a:pt x="100" y="64"/>
                  </a:lnTo>
                  <a:lnTo>
                    <a:pt x="84" y="61"/>
                  </a:lnTo>
                  <a:lnTo>
                    <a:pt x="99" y="27"/>
                  </a:lnTo>
                  <a:lnTo>
                    <a:pt x="96" y="8"/>
                  </a:lnTo>
                  <a:lnTo>
                    <a:pt x="46" y="0"/>
                  </a:lnTo>
                  <a:close/>
                </a:path>
              </a:pathLst>
            </a:custGeom>
            <a:solidFill>
              <a:srgbClr val="FFFF0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74" name="Freeform 75"/>
            <p:cNvSpPr>
              <a:spLocks/>
            </p:cNvSpPr>
            <p:nvPr/>
          </p:nvSpPr>
          <p:spPr bwMode="auto">
            <a:xfrm>
              <a:off x="4469" y="1669"/>
              <a:ext cx="77" cy="134"/>
            </a:xfrm>
            <a:custGeom>
              <a:avLst/>
              <a:gdLst>
                <a:gd name="T0" fmla="*/ 66 w 77"/>
                <a:gd name="T1" fmla="*/ 0 h 134"/>
                <a:gd name="T2" fmla="*/ 0 w 77"/>
                <a:gd name="T3" fmla="*/ 0 h 134"/>
                <a:gd name="T4" fmla="*/ 0 w 77"/>
                <a:gd name="T5" fmla="*/ 134 h 134"/>
                <a:gd name="T6" fmla="*/ 64 w 77"/>
                <a:gd name="T7" fmla="*/ 134 h 134"/>
                <a:gd name="T8" fmla="*/ 77 w 77"/>
                <a:gd name="T9" fmla="*/ 113 h 134"/>
                <a:gd name="T10" fmla="*/ 44 w 77"/>
                <a:gd name="T11" fmla="*/ 71 h 134"/>
                <a:gd name="T12" fmla="*/ 45 w 77"/>
                <a:gd name="T13" fmla="*/ 34 h 134"/>
                <a:gd name="T14" fmla="*/ 66 w 77"/>
                <a:gd name="T15" fmla="*/ 0 h 134"/>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134"/>
                <a:gd name="T26" fmla="*/ 77 w 77"/>
                <a:gd name="T27" fmla="*/ 134 h 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134">
                  <a:moveTo>
                    <a:pt x="66" y="0"/>
                  </a:moveTo>
                  <a:lnTo>
                    <a:pt x="0" y="0"/>
                  </a:lnTo>
                  <a:lnTo>
                    <a:pt x="0" y="134"/>
                  </a:lnTo>
                  <a:lnTo>
                    <a:pt x="64" y="134"/>
                  </a:lnTo>
                  <a:lnTo>
                    <a:pt x="77" y="113"/>
                  </a:lnTo>
                  <a:lnTo>
                    <a:pt x="44" y="71"/>
                  </a:lnTo>
                  <a:lnTo>
                    <a:pt x="45" y="34"/>
                  </a:lnTo>
                  <a:lnTo>
                    <a:pt x="66" y="0"/>
                  </a:lnTo>
                  <a:close/>
                </a:path>
              </a:pathLst>
            </a:custGeom>
            <a:solidFill>
              <a:srgbClr val="FFFF0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75" name="Freeform 76"/>
            <p:cNvSpPr>
              <a:spLocks/>
            </p:cNvSpPr>
            <p:nvPr/>
          </p:nvSpPr>
          <p:spPr bwMode="auto">
            <a:xfrm>
              <a:off x="4247" y="1689"/>
              <a:ext cx="287" cy="185"/>
            </a:xfrm>
            <a:custGeom>
              <a:avLst/>
              <a:gdLst>
                <a:gd name="T0" fmla="*/ 0 w 287"/>
                <a:gd name="T1" fmla="*/ 0 h 185"/>
                <a:gd name="T2" fmla="*/ 223 w 287"/>
                <a:gd name="T3" fmla="*/ 0 h 185"/>
                <a:gd name="T4" fmla="*/ 223 w 287"/>
                <a:gd name="T5" fmla="*/ 115 h 185"/>
                <a:gd name="T6" fmla="*/ 287 w 287"/>
                <a:gd name="T7" fmla="*/ 115 h 185"/>
                <a:gd name="T8" fmla="*/ 251 w 287"/>
                <a:gd name="T9" fmla="*/ 185 h 185"/>
                <a:gd name="T10" fmla="*/ 175 w 287"/>
                <a:gd name="T11" fmla="*/ 165 h 185"/>
                <a:gd name="T12" fmla="*/ 150 w 287"/>
                <a:gd name="T13" fmla="*/ 73 h 185"/>
                <a:gd name="T14" fmla="*/ 141 w 287"/>
                <a:gd name="T15" fmla="*/ 51 h 185"/>
                <a:gd name="T16" fmla="*/ 86 w 287"/>
                <a:gd name="T17" fmla="*/ 34 h 185"/>
                <a:gd name="T18" fmla="*/ 0 w 287"/>
                <a:gd name="T19" fmla="*/ 75 h 185"/>
                <a:gd name="T20" fmla="*/ 0 w 287"/>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7"/>
                <a:gd name="T34" fmla="*/ 0 h 185"/>
                <a:gd name="T35" fmla="*/ 287 w 287"/>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grpSp>
      <p:sp>
        <p:nvSpPr>
          <p:cNvPr id="76876" name="Freeform 77"/>
          <p:cNvSpPr>
            <a:spLocks/>
          </p:cNvSpPr>
          <p:nvPr/>
        </p:nvSpPr>
        <p:spPr bwMode="auto">
          <a:xfrm>
            <a:off x="3765550" y="3716338"/>
            <a:ext cx="1016000" cy="476250"/>
          </a:xfrm>
          <a:custGeom>
            <a:avLst/>
            <a:gdLst>
              <a:gd name="T0" fmla="*/ 0 w 486"/>
              <a:gd name="T1" fmla="*/ 0 h 252"/>
              <a:gd name="T2" fmla="*/ 2147483647 w 486"/>
              <a:gd name="T3" fmla="*/ 0 h 252"/>
              <a:gd name="T4" fmla="*/ 2147483647 w 486"/>
              <a:gd name="T5" fmla="*/ 2147483647 h 252"/>
              <a:gd name="T6" fmla="*/ 2147483647 w 486"/>
              <a:gd name="T7" fmla="*/ 2147483647 h 252"/>
              <a:gd name="T8" fmla="*/ 2147483647 w 486"/>
              <a:gd name="T9" fmla="*/ 2147483647 h 252"/>
              <a:gd name="T10" fmla="*/ 2147483647 w 486"/>
              <a:gd name="T11" fmla="*/ 2147483647 h 252"/>
              <a:gd name="T12" fmla="*/ 0 w 486"/>
              <a:gd name="T13" fmla="*/ 2147483647 h 252"/>
              <a:gd name="T14" fmla="*/ 0 w 486"/>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86"/>
              <a:gd name="T25" fmla="*/ 0 h 252"/>
              <a:gd name="T26" fmla="*/ 486 w 486"/>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6" h="252">
                <a:moveTo>
                  <a:pt x="0" y="0"/>
                </a:moveTo>
                <a:lnTo>
                  <a:pt x="460" y="0"/>
                </a:lnTo>
                <a:lnTo>
                  <a:pt x="474" y="18"/>
                </a:lnTo>
                <a:lnTo>
                  <a:pt x="454" y="40"/>
                </a:lnTo>
                <a:lnTo>
                  <a:pt x="486" y="70"/>
                </a:lnTo>
                <a:lnTo>
                  <a:pt x="486" y="252"/>
                </a:lnTo>
                <a:lnTo>
                  <a:pt x="0" y="252"/>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77" name="Freeform 78"/>
          <p:cNvSpPr>
            <a:spLocks/>
          </p:cNvSpPr>
          <p:nvPr/>
        </p:nvSpPr>
        <p:spPr bwMode="auto">
          <a:xfrm>
            <a:off x="3506788" y="2709863"/>
            <a:ext cx="1057275" cy="600075"/>
          </a:xfrm>
          <a:custGeom>
            <a:avLst/>
            <a:gdLst>
              <a:gd name="T0" fmla="*/ 0 w 506"/>
              <a:gd name="T1" fmla="*/ 0 h 319"/>
              <a:gd name="T2" fmla="*/ 2147483647 w 506"/>
              <a:gd name="T3" fmla="*/ 0 h 319"/>
              <a:gd name="T4" fmla="*/ 2147483647 w 506"/>
              <a:gd name="T5" fmla="*/ 2147483647 h 319"/>
              <a:gd name="T6" fmla="*/ 2147483647 w 506"/>
              <a:gd name="T7" fmla="*/ 2147483647 h 319"/>
              <a:gd name="T8" fmla="*/ 2147483647 w 506"/>
              <a:gd name="T9" fmla="*/ 2147483647 h 319"/>
              <a:gd name="T10" fmla="*/ 2147483647 w 506"/>
              <a:gd name="T11" fmla="*/ 2147483647 h 319"/>
              <a:gd name="T12" fmla="*/ 2147483647 w 506"/>
              <a:gd name="T13" fmla="*/ 2147483647 h 319"/>
              <a:gd name="T14" fmla="*/ 2147483647 w 506"/>
              <a:gd name="T15" fmla="*/ 2147483647 h 319"/>
              <a:gd name="T16" fmla="*/ 2147483647 w 506"/>
              <a:gd name="T17" fmla="*/ 2147483647 h 319"/>
              <a:gd name="T18" fmla="*/ 2147483647 w 506"/>
              <a:gd name="T19" fmla="*/ 2147483647 h 319"/>
              <a:gd name="T20" fmla="*/ 0 w 506"/>
              <a:gd name="T21" fmla="*/ 2147483647 h 319"/>
              <a:gd name="T22" fmla="*/ 0 w 50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6"/>
              <a:gd name="T37" fmla="*/ 0 h 319"/>
              <a:gd name="T38" fmla="*/ 506 w 506"/>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6" h="319">
                <a:moveTo>
                  <a:pt x="0" y="0"/>
                </a:moveTo>
                <a:lnTo>
                  <a:pt x="496" y="0"/>
                </a:lnTo>
                <a:lnTo>
                  <a:pt x="496" y="25"/>
                </a:lnTo>
                <a:lnTo>
                  <a:pt x="474" y="51"/>
                </a:lnTo>
                <a:lnTo>
                  <a:pt x="506" y="89"/>
                </a:lnTo>
                <a:lnTo>
                  <a:pt x="506" y="228"/>
                </a:lnTo>
                <a:lnTo>
                  <a:pt x="484" y="228"/>
                </a:lnTo>
                <a:lnTo>
                  <a:pt x="484" y="319"/>
                </a:lnTo>
                <a:lnTo>
                  <a:pt x="398" y="291"/>
                </a:lnTo>
                <a:lnTo>
                  <a:pt x="363" y="270"/>
                </a:lnTo>
                <a:lnTo>
                  <a:pt x="0" y="270"/>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78" name="Freeform 79"/>
          <p:cNvSpPr>
            <a:spLocks/>
          </p:cNvSpPr>
          <p:nvPr/>
        </p:nvSpPr>
        <p:spPr bwMode="auto">
          <a:xfrm>
            <a:off x="4495800" y="3124200"/>
            <a:ext cx="917575" cy="466725"/>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248"/>
              <a:gd name="T38" fmla="*/ 439 w 439"/>
              <a:gd name="T39" fmla="*/ 248 h 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248">
                <a:moveTo>
                  <a:pt x="0" y="0"/>
                </a:moveTo>
                <a:lnTo>
                  <a:pt x="374" y="0"/>
                </a:lnTo>
                <a:lnTo>
                  <a:pt x="386" y="28"/>
                </a:lnTo>
                <a:lnTo>
                  <a:pt x="384" y="62"/>
                </a:lnTo>
                <a:lnTo>
                  <a:pt x="420" y="96"/>
                </a:lnTo>
                <a:lnTo>
                  <a:pt x="439" y="137"/>
                </a:lnTo>
                <a:lnTo>
                  <a:pt x="386" y="176"/>
                </a:lnTo>
                <a:lnTo>
                  <a:pt x="396" y="202"/>
                </a:lnTo>
                <a:lnTo>
                  <a:pt x="352" y="248"/>
                </a:lnTo>
                <a:lnTo>
                  <a:pt x="52" y="248"/>
                </a:lnTo>
                <a:lnTo>
                  <a:pt x="0" y="90"/>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b="1" dirty="0">
              <a:latin typeface="+mj-lt"/>
            </a:endParaRPr>
          </a:p>
        </p:txBody>
      </p:sp>
      <p:sp>
        <p:nvSpPr>
          <p:cNvPr id="76879" name="Freeform 80"/>
          <p:cNvSpPr>
            <a:spLocks/>
          </p:cNvSpPr>
          <p:nvPr/>
        </p:nvSpPr>
        <p:spPr bwMode="auto">
          <a:xfrm>
            <a:off x="4419600" y="2209800"/>
            <a:ext cx="941388" cy="931863"/>
          </a:xfrm>
          <a:custGeom>
            <a:avLst/>
            <a:gdLst>
              <a:gd name="T0" fmla="*/ 0 w 451"/>
              <a:gd name="T1" fmla="*/ 0 h 495"/>
              <a:gd name="T2" fmla="*/ 2147483647 w 451"/>
              <a:gd name="T3" fmla="*/ 0 h 495"/>
              <a:gd name="T4" fmla="*/ 2147483647 w 451"/>
              <a:gd name="T5" fmla="*/ 2147483647 h 495"/>
              <a:gd name="T6" fmla="*/ 2147483647 w 451"/>
              <a:gd name="T7" fmla="*/ 2147483647 h 495"/>
              <a:gd name="T8" fmla="*/ 2147483647 w 451"/>
              <a:gd name="T9" fmla="*/ 2147483647 h 495"/>
              <a:gd name="T10" fmla="*/ 2147483647 w 451"/>
              <a:gd name="T11" fmla="*/ 2147483647 h 495"/>
              <a:gd name="T12" fmla="*/ 2147483647 w 451"/>
              <a:gd name="T13" fmla="*/ 2147483647 h 495"/>
              <a:gd name="T14" fmla="*/ 2147483647 w 451"/>
              <a:gd name="T15" fmla="*/ 2147483647 h 495"/>
              <a:gd name="T16" fmla="*/ 2147483647 w 451"/>
              <a:gd name="T17" fmla="*/ 2147483647 h 495"/>
              <a:gd name="T18" fmla="*/ 2147483647 w 451"/>
              <a:gd name="T19" fmla="*/ 2147483647 h 495"/>
              <a:gd name="T20" fmla="*/ 2147483647 w 451"/>
              <a:gd name="T21" fmla="*/ 2147483647 h 495"/>
              <a:gd name="T22" fmla="*/ 2147483647 w 451"/>
              <a:gd name="T23" fmla="*/ 2147483647 h 495"/>
              <a:gd name="T24" fmla="*/ 2147483647 w 451"/>
              <a:gd name="T25" fmla="*/ 2147483647 h 495"/>
              <a:gd name="T26" fmla="*/ 2147483647 w 451"/>
              <a:gd name="T27" fmla="*/ 2147483647 h 495"/>
              <a:gd name="T28" fmla="*/ 0 w 451"/>
              <a:gd name="T29" fmla="*/ 0 h 4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95"/>
              <a:gd name="T47" fmla="*/ 451 w 451"/>
              <a:gd name="T48" fmla="*/ 495 h 4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95">
                <a:moveTo>
                  <a:pt x="0" y="0"/>
                </a:moveTo>
                <a:lnTo>
                  <a:pt x="151" y="0"/>
                </a:lnTo>
                <a:lnTo>
                  <a:pt x="451" y="60"/>
                </a:lnTo>
                <a:lnTo>
                  <a:pt x="348" y="157"/>
                </a:lnTo>
                <a:lnTo>
                  <a:pt x="304" y="304"/>
                </a:lnTo>
                <a:lnTo>
                  <a:pt x="304" y="382"/>
                </a:lnTo>
                <a:lnTo>
                  <a:pt x="407" y="457"/>
                </a:lnTo>
                <a:lnTo>
                  <a:pt x="413" y="495"/>
                </a:lnTo>
                <a:lnTo>
                  <a:pt x="60" y="495"/>
                </a:lnTo>
                <a:lnTo>
                  <a:pt x="60" y="352"/>
                </a:lnTo>
                <a:lnTo>
                  <a:pt x="30" y="316"/>
                </a:lnTo>
                <a:lnTo>
                  <a:pt x="50" y="294"/>
                </a:lnTo>
                <a:lnTo>
                  <a:pt x="50" y="263"/>
                </a:lnTo>
                <a:lnTo>
                  <a:pt x="38" y="177"/>
                </a:lnTo>
                <a:lnTo>
                  <a:pt x="0" y="0"/>
                </a:lnTo>
                <a:close/>
              </a:path>
            </a:pathLst>
          </a:custGeom>
          <a:solidFill>
            <a:srgbClr val="FFFF66"/>
          </a:solidFill>
          <a:ln w="12700">
            <a:solidFill>
              <a:srgbClr val="000000"/>
            </a:solidFill>
            <a:round/>
            <a:headEnd/>
            <a:tailEnd/>
          </a:ln>
        </p:spPr>
        <p:txBody>
          <a:bodyPr>
            <a:prstTxWarp prst="textNoShape">
              <a:avLst/>
            </a:prstTxWarp>
          </a:bodyPr>
          <a:lstStyle/>
          <a:p>
            <a:endParaRPr lang="en-US" b="1" dirty="0">
              <a:latin typeface="+mj-lt"/>
            </a:endParaRPr>
          </a:p>
        </p:txBody>
      </p:sp>
      <p:sp>
        <p:nvSpPr>
          <p:cNvPr id="76880" name="Freeform 81"/>
          <p:cNvSpPr>
            <a:spLocks/>
          </p:cNvSpPr>
          <p:nvPr/>
        </p:nvSpPr>
        <p:spPr bwMode="auto">
          <a:xfrm>
            <a:off x="5046663" y="2592388"/>
            <a:ext cx="820737" cy="760412"/>
          </a:xfrm>
          <a:custGeom>
            <a:avLst/>
            <a:gdLst>
              <a:gd name="T0" fmla="*/ 2147483647 w 393"/>
              <a:gd name="T1" fmla="*/ 2147483647 h 403"/>
              <a:gd name="T2" fmla="*/ 2147483647 w 393"/>
              <a:gd name="T3" fmla="*/ 0 h 403"/>
              <a:gd name="T4" fmla="*/ 2147483647 w 393"/>
              <a:gd name="T5" fmla="*/ 2147483647 h 403"/>
              <a:gd name="T6" fmla="*/ 2147483647 w 393"/>
              <a:gd name="T7" fmla="*/ 2147483647 h 403"/>
              <a:gd name="T8" fmla="*/ 2147483647 w 393"/>
              <a:gd name="T9" fmla="*/ 2147483647 h 403"/>
              <a:gd name="T10" fmla="*/ 2147483647 w 393"/>
              <a:gd name="T11" fmla="*/ 2147483647 h 403"/>
              <a:gd name="T12" fmla="*/ 2147483647 w 393"/>
              <a:gd name="T13" fmla="*/ 2147483647 h 403"/>
              <a:gd name="T14" fmla="*/ 2147483647 w 393"/>
              <a:gd name="T15" fmla="*/ 2147483647 h 403"/>
              <a:gd name="T16" fmla="*/ 2147483647 w 393"/>
              <a:gd name="T17" fmla="*/ 2147483647 h 403"/>
              <a:gd name="T18" fmla="*/ 2147483647 w 393"/>
              <a:gd name="T19" fmla="*/ 2147483647 h 403"/>
              <a:gd name="T20" fmla="*/ 2147483647 w 393"/>
              <a:gd name="T21" fmla="*/ 2147483647 h 403"/>
              <a:gd name="T22" fmla="*/ 2147483647 w 393"/>
              <a:gd name="T23" fmla="*/ 2147483647 h 403"/>
              <a:gd name="T24" fmla="*/ 2147483647 w 393"/>
              <a:gd name="T25" fmla="*/ 2147483647 h 403"/>
              <a:gd name="T26" fmla="*/ 2147483647 w 393"/>
              <a:gd name="T27" fmla="*/ 2147483647 h 403"/>
              <a:gd name="T28" fmla="*/ 2147483647 w 393"/>
              <a:gd name="T29" fmla="*/ 2147483647 h 403"/>
              <a:gd name="T30" fmla="*/ 0 w 393"/>
              <a:gd name="T31" fmla="*/ 2147483647 h 403"/>
              <a:gd name="T32" fmla="*/ 0 w 393"/>
              <a:gd name="T33" fmla="*/ 2147483647 h 403"/>
              <a:gd name="T34" fmla="*/ 2147483647 w 393"/>
              <a:gd name="T35" fmla="*/ 2147483647 h 4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403"/>
              <a:gd name="T56" fmla="*/ 393 w 393"/>
              <a:gd name="T57" fmla="*/ 403 h 4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solidFill>
            <a:srgbClr val="FFFF66"/>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81" name="Freeform 82"/>
          <p:cNvSpPr>
            <a:spLocks/>
          </p:cNvSpPr>
          <p:nvPr/>
        </p:nvSpPr>
        <p:spPr bwMode="auto">
          <a:xfrm>
            <a:off x="5334000" y="2514600"/>
            <a:ext cx="947738" cy="414338"/>
          </a:xfrm>
          <a:custGeom>
            <a:avLst/>
            <a:gdLst>
              <a:gd name="T0" fmla="*/ 0 w 454"/>
              <a:gd name="T1" fmla="*/ 2147483647 h 220"/>
              <a:gd name="T2" fmla="*/ 2147483647 w 454"/>
              <a:gd name="T3" fmla="*/ 2147483647 h 220"/>
              <a:gd name="T4" fmla="*/ 2147483647 w 454"/>
              <a:gd name="T5" fmla="*/ 2147483647 h 220"/>
              <a:gd name="T6" fmla="*/ 2147483647 w 454"/>
              <a:gd name="T7" fmla="*/ 2147483647 h 220"/>
              <a:gd name="T8" fmla="*/ 2147483647 w 454"/>
              <a:gd name="T9" fmla="*/ 2147483647 h 220"/>
              <a:gd name="T10" fmla="*/ 2147483647 w 454"/>
              <a:gd name="T11" fmla="*/ 2147483647 h 220"/>
              <a:gd name="T12" fmla="*/ 2147483647 w 454"/>
              <a:gd name="T13" fmla="*/ 2147483647 h 220"/>
              <a:gd name="T14" fmla="*/ 2147483647 w 454"/>
              <a:gd name="T15" fmla="*/ 2147483647 h 220"/>
              <a:gd name="T16" fmla="*/ 2147483647 w 454"/>
              <a:gd name="T17" fmla="*/ 2147483647 h 220"/>
              <a:gd name="T18" fmla="*/ 2147483647 w 454"/>
              <a:gd name="T19" fmla="*/ 2147483647 h 220"/>
              <a:gd name="T20" fmla="*/ 2147483647 w 454"/>
              <a:gd name="T21" fmla="*/ 0 h 220"/>
              <a:gd name="T22" fmla="*/ 0 w 454"/>
              <a:gd name="T23" fmla="*/ 2147483647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4"/>
              <a:gd name="T37" fmla="*/ 0 h 220"/>
              <a:gd name="T38" fmla="*/ 454 w 454"/>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4" h="220">
                <a:moveTo>
                  <a:pt x="0" y="76"/>
                </a:moveTo>
                <a:lnTo>
                  <a:pt x="141" y="151"/>
                </a:lnTo>
                <a:lnTo>
                  <a:pt x="168" y="187"/>
                </a:lnTo>
                <a:lnTo>
                  <a:pt x="178" y="220"/>
                </a:lnTo>
                <a:lnTo>
                  <a:pt x="256" y="143"/>
                </a:lnTo>
                <a:lnTo>
                  <a:pt x="454" y="113"/>
                </a:lnTo>
                <a:lnTo>
                  <a:pt x="367" y="58"/>
                </a:lnTo>
                <a:lnTo>
                  <a:pt x="250" y="109"/>
                </a:lnTo>
                <a:lnTo>
                  <a:pt x="139" y="64"/>
                </a:lnTo>
                <a:lnTo>
                  <a:pt x="204" y="10"/>
                </a:lnTo>
                <a:lnTo>
                  <a:pt x="147" y="0"/>
                </a:lnTo>
                <a:lnTo>
                  <a:pt x="0" y="76"/>
                </a:lnTo>
                <a:close/>
              </a:path>
            </a:pathLst>
          </a:custGeom>
          <a:solidFill>
            <a:srgbClr val="FFFF66"/>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82" name="Freeform 83"/>
          <p:cNvSpPr>
            <a:spLocks/>
          </p:cNvSpPr>
          <p:nvPr/>
        </p:nvSpPr>
        <p:spPr bwMode="auto">
          <a:xfrm>
            <a:off x="5937250" y="2784475"/>
            <a:ext cx="615950" cy="644525"/>
          </a:xfrm>
          <a:custGeom>
            <a:avLst/>
            <a:gdLst>
              <a:gd name="T0" fmla="*/ 2147483647 w 295"/>
              <a:gd name="T1" fmla="*/ 0 h 342"/>
              <a:gd name="T2" fmla="*/ 2147483647 w 295"/>
              <a:gd name="T3" fmla="*/ 2147483647 h 342"/>
              <a:gd name="T4" fmla="*/ 2147483647 w 295"/>
              <a:gd name="T5" fmla="*/ 2147483647 h 342"/>
              <a:gd name="T6" fmla="*/ 2147483647 w 295"/>
              <a:gd name="T7" fmla="*/ 2147483647 h 342"/>
              <a:gd name="T8" fmla="*/ 2147483647 w 295"/>
              <a:gd name="T9" fmla="*/ 2147483647 h 342"/>
              <a:gd name="T10" fmla="*/ 2147483647 w 295"/>
              <a:gd name="T11" fmla="*/ 2147483647 h 342"/>
              <a:gd name="T12" fmla="*/ 2147483647 w 295"/>
              <a:gd name="T13" fmla="*/ 2147483647 h 342"/>
              <a:gd name="T14" fmla="*/ 2147483647 w 295"/>
              <a:gd name="T15" fmla="*/ 2147483647 h 342"/>
              <a:gd name="T16" fmla="*/ 2147483647 w 295"/>
              <a:gd name="T17" fmla="*/ 2147483647 h 342"/>
              <a:gd name="T18" fmla="*/ 2147483647 w 295"/>
              <a:gd name="T19" fmla="*/ 2147483647 h 342"/>
              <a:gd name="T20" fmla="*/ 0 w 295"/>
              <a:gd name="T21" fmla="*/ 2147483647 h 342"/>
              <a:gd name="T22" fmla="*/ 2147483647 w 295"/>
              <a:gd name="T23" fmla="*/ 2147483647 h 342"/>
              <a:gd name="T24" fmla="*/ 2147483647 w 295"/>
              <a:gd name="T25" fmla="*/ 2147483647 h 342"/>
              <a:gd name="T26" fmla="*/ 2147483647 w 295"/>
              <a:gd name="T27" fmla="*/ 2147483647 h 342"/>
              <a:gd name="T28" fmla="*/ 2147483647 w 295"/>
              <a:gd name="T29" fmla="*/ 0 h 3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5"/>
              <a:gd name="T46" fmla="*/ 0 h 342"/>
              <a:gd name="T47" fmla="*/ 295 w 295"/>
              <a:gd name="T48" fmla="*/ 342 h 3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solidFill>
            <a:srgbClr val="FFFF66"/>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83" name="Freeform 85"/>
          <p:cNvSpPr>
            <a:spLocks/>
          </p:cNvSpPr>
          <p:nvPr/>
        </p:nvSpPr>
        <p:spPr bwMode="auto">
          <a:xfrm>
            <a:off x="4648200" y="3590925"/>
            <a:ext cx="963613" cy="752475"/>
          </a:xfrm>
          <a:custGeom>
            <a:avLst/>
            <a:gdLst>
              <a:gd name="T0" fmla="*/ 0 w 461"/>
              <a:gd name="T1" fmla="*/ 0 h 399"/>
              <a:gd name="T2" fmla="*/ 2147483647 w 461"/>
              <a:gd name="T3" fmla="*/ 0 h 399"/>
              <a:gd name="T4" fmla="*/ 2147483647 w 461"/>
              <a:gd name="T5" fmla="*/ 2147483647 h 399"/>
              <a:gd name="T6" fmla="*/ 2147483647 w 461"/>
              <a:gd name="T7" fmla="*/ 2147483647 h 399"/>
              <a:gd name="T8" fmla="*/ 2147483647 w 461"/>
              <a:gd name="T9" fmla="*/ 2147483647 h 399"/>
              <a:gd name="T10" fmla="*/ 2147483647 w 461"/>
              <a:gd name="T11" fmla="*/ 2147483647 h 399"/>
              <a:gd name="T12" fmla="*/ 2147483647 w 461"/>
              <a:gd name="T13" fmla="*/ 2147483647 h 399"/>
              <a:gd name="T14" fmla="*/ 2147483647 w 461"/>
              <a:gd name="T15" fmla="*/ 2147483647 h 399"/>
              <a:gd name="T16" fmla="*/ 2147483647 w 461"/>
              <a:gd name="T17" fmla="*/ 2147483647 h 399"/>
              <a:gd name="T18" fmla="*/ 2147483647 w 461"/>
              <a:gd name="T19" fmla="*/ 2147483647 h 399"/>
              <a:gd name="T20" fmla="*/ 2147483647 w 461"/>
              <a:gd name="T21" fmla="*/ 2147483647 h 399"/>
              <a:gd name="T22" fmla="*/ 2147483647 w 461"/>
              <a:gd name="T23" fmla="*/ 2147483647 h 399"/>
              <a:gd name="T24" fmla="*/ 2147483647 w 461"/>
              <a:gd name="T25" fmla="*/ 2147483647 h 399"/>
              <a:gd name="T26" fmla="*/ 2147483647 w 461"/>
              <a:gd name="T27" fmla="*/ 2147483647 h 399"/>
              <a:gd name="T28" fmla="*/ 2147483647 w 461"/>
              <a:gd name="T29" fmla="*/ 2147483647 h 399"/>
              <a:gd name="T30" fmla="*/ 2147483647 w 461"/>
              <a:gd name="T31" fmla="*/ 2147483647 h 399"/>
              <a:gd name="T32" fmla="*/ 0 w 461"/>
              <a:gd name="T33" fmla="*/ 0 h 3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1"/>
              <a:gd name="T52" fmla="*/ 0 h 399"/>
              <a:gd name="T53" fmla="*/ 461 w 461"/>
              <a:gd name="T54" fmla="*/ 399 h 3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1" h="399">
                <a:moveTo>
                  <a:pt x="0" y="0"/>
                </a:moveTo>
                <a:lnTo>
                  <a:pt x="304" y="0"/>
                </a:lnTo>
                <a:lnTo>
                  <a:pt x="300" y="53"/>
                </a:lnTo>
                <a:lnTo>
                  <a:pt x="356" y="149"/>
                </a:lnTo>
                <a:lnTo>
                  <a:pt x="383" y="166"/>
                </a:lnTo>
                <a:lnTo>
                  <a:pt x="366" y="194"/>
                </a:lnTo>
                <a:lnTo>
                  <a:pt x="431" y="293"/>
                </a:lnTo>
                <a:lnTo>
                  <a:pt x="461" y="303"/>
                </a:lnTo>
                <a:lnTo>
                  <a:pt x="421" y="399"/>
                </a:lnTo>
                <a:lnTo>
                  <a:pt x="381" y="399"/>
                </a:lnTo>
                <a:lnTo>
                  <a:pt x="393" y="357"/>
                </a:lnTo>
                <a:lnTo>
                  <a:pt x="87" y="357"/>
                </a:lnTo>
                <a:lnTo>
                  <a:pt x="72" y="313"/>
                </a:lnTo>
                <a:lnTo>
                  <a:pt x="72" y="127"/>
                </a:lnTo>
                <a:lnTo>
                  <a:pt x="40" y="97"/>
                </a:lnTo>
                <a:lnTo>
                  <a:pt x="60" y="75"/>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84" name="Freeform 86"/>
          <p:cNvSpPr>
            <a:spLocks/>
          </p:cNvSpPr>
          <p:nvPr/>
        </p:nvSpPr>
        <p:spPr bwMode="auto">
          <a:xfrm>
            <a:off x="5726113" y="3432175"/>
            <a:ext cx="452437" cy="666750"/>
          </a:xfrm>
          <a:custGeom>
            <a:avLst/>
            <a:gdLst>
              <a:gd name="T0" fmla="*/ 2147483647 w 217"/>
              <a:gd name="T1" fmla="*/ 0 h 354"/>
              <a:gd name="T2" fmla="*/ 2147483647 w 217"/>
              <a:gd name="T3" fmla="*/ 2147483647 h 354"/>
              <a:gd name="T4" fmla="*/ 2147483647 w 217"/>
              <a:gd name="T5" fmla="*/ 2147483647 h 354"/>
              <a:gd name="T6" fmla="*/ 2147483647 w 217"/>
              <a:gd name="T7" fmla="*/ 2147483647 h 354"/>
              <a:gd name="T8" fmla="*/ 2147483647 w 217"/>
              <a:gd name="T9" fmla="*/ 2147483647 h 354"/>
              <a:gd name="T10" fmla="*/ 2147483647 w 217"/>
              <a:gd name="T11" fmla="*/ 2147483647 h 354"/>
              <a:gd name="T12" fmla="*/ 0 w 217"/>
              <a:gd name="T13" fmla="*/ 2147483647 h 354"/>
              <a:gd name="T14" fmla="*/ 2147483647 w 217"/>
              <a:gd name="T15" fmla="*/ 2147483647 h 354"/>
              <a:gd name="T16" fmla="*/ 2147483647 w 217"/>
              <a:gd name="T17" fmla="*/ 2147483647 h 354"/>
              <a:gd name="T18" fmla="*/ 2147483647 w 217"/>
              <a:gd name="T19" fmla="*/ 0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354"/>
              <a:gd name="T32" fmla="*/ 217 w 217"/>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354">
                <a:moveTo>
                  <a:pt x="40" y="0"/>
                </a:moveTo>
                <a:lnTo>
                  <a:pt x="58" y="12"/>
                </a:lnTo>
                <a:lnTo>
                  <a:pt x="88" y="2"/>
                </a:lnTo>
                <a:lnTo>
                  <a:pt x="217" y="2"/>
                </a:lnTo>
                <a:lnTo>
                  <a:pt x="217" y="213"/>
                </a:lnTo>
                <a:lnTo>
                  <a:pt x="137" y="322"/>
                </a:lnTo>
                <a:lnTo>
                  <a:pt x="0" y="354"/>
                </a:lnTo>
                <a:lnTo>
                  <a:pt x="10" y="302"/>
                </a:lnTo>
                <a:lnTo>
                  <a:pt x="40" y="264"/>
                </a:lnTo>
                <a:lnTo>
                  <a:pt x="40" y="0"/>
                </a:lnTo>
                <a:close/>
              </a:path>
            </a:pathLst>
          </a:custGeom>
          <a:solidFill>
            <a:srgbClr val="C0C0C0"/>
          </a:solidFill>
          <a:ln w="12700">
            <a:solidFill>
              <a:srgbClr val="000000"/>
            </a:solidFill>
            <a:round/>
            <a:headEnd/>
            <a:tailEnd/>
          </a:ln>
        </p:spPr>
        <p:txBody>
          <a:bodyPr>
            <a:prstTxWarp prst="textNoShape">
              <a:avLst/>
            </a:prstTxWarp>
          </a:bodyPr>
          <a:lstStyle/>
          <a:p>
            <a:endParaRPr lang="en-US" b="1" dirty="0">
              <a:latin typeface="+mj-lt"/>
            </a:endParaRPr>
          </a:p>
        </p:txBody>
      </p:sp>
      <p:sp>
        <p:nvSpPr>
          <p:cNvPr id="76885" name="Freeform 87"/>
          <p:cNvSpPr>
            <a:spLocks/>
          </p:cNvSpPr>
          <p:nvPr/>
        </p:nvSpPr>
        <p:spPr bwMode="auto">
          <a:xfrm>
            <a:off x="6172200" y="3429000"/>
            <a:ext cx="625475" cy="569913"/>
          </a:xfrm>
          <a:custGeom>
            <a:avLst/>
            <a:gdLst>
              <a:gd name="T0" fmla="*/ 0 w 299"/>
              <a:gd name="T1" fmla="*/ 2147483647 h 303"/>
              <a:gd name="T2" fmla="*/ 2147483647 w 299"/>
              <a:gd name="T3" fmla="*/ 2147483647 h 303"/>
              <a:gd name="T4" fmla="*/ 2147483647 w 299"/>
              <a:gd name="T5" fmla="*/ 2147483647 h 303"/>
              <a:gd name="T6" fmla="*/ 2147483647 w 299"/>
              <a:gd name="T7" fmla="*/ 2147483647 h 303"/>
              <a:gd name="T8" fmla="*/ 2147483647 w 299"/>
              <a:gd name="T9" fmla="*/ 0 h 303"/>
              <a:gd name="T10" fmla="*/ 2147483647 w 299"/>
              <a:gd name="T11" fmla="*/ 2147483647 h 303"/>
              <a:gd name="T12" fmla="*/ 2147483647 w 299"/>
              <a:gd name="T13" fmla="*/ 2147483647 h 303"/>
              <a:gd name="T14" fmla="*/ 2147483647 w 299"/>
              <a:gd name="T15" fmla="*/ 2147483647 h 303"/>
              <a:gd name="T16" fmla="*/ 2147483647 w 299"/>
              <a:gd name="T17" fmla="*/ 2147483647 h 303"/>
              <a:gd name="T18" fmla="*/ 2147483647 w 299"/>
              <a:gd name="T19" fmla="*/ 2147483647 h 303"/>
              <a:gd name="T20" fmla="*/ 2147483647 w 299"/>
              <a:gd name="T21" fmla="*/ 2147483647 h 303"/>
              <a:gd name="T22" fmla="*/ 2147483647 w 299"/>
              <a:gd name="T23" fmla="*/ 2147483647 h 303"/>
              <a:gd name="T24" fmla="*/ 0 w 299"/>
              <a:gd name="T25" fmla="*/ 2147483647 h 303"/>
              <a:gd name="T26" fmla="*/ 0 w 299"/>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9"/>
              <a:gd name="T43" fmla="*/ 0 h 303"/>
              <a:gd name="T44" fmla="*/ 299 w 299"/>
              <a:gd name="T45" fmla="*/ 303 h 3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9" h="303">
                <a:moveTo>
                  <a:pt x="0" y="21"/>
                </a:moveTo>
                <a:lnTo>
                  <a:pt x="112" y="21"/>
                </a:lnTo>
                <a:lnTo>
                  <a:pt x="154" y="41"/>
                </a:lnTo>
                <a:lnTo>
                  <a:pt x="217" y="41"/>
                </a:lnTo>
                <a:lnTo>
                  <a:pt x="299" y="0"/>
                </a:lnTo>
                <a:lnTo>
                  <a:pt x="299" y="132"/>
                </a:lnTo>
                <a:lnTo>
                  <a:pt x="287" y="138"/>
                </a:lnTo>
                <a:lnTo>
                  <a:pt x="247" y="218"/>
                </a:lnTo>
                <a:lnTo>
                  <a:pt x="225" y="218"/>
                </a:lnTo>
                <a:lnTo>
                  <a:pt x="152" y="303"/>
                </a:lnTo>
                <a:lnTo>
                  <a:pt x="128" y="281"/>
                </a:lnTo>
                <a:lnTo>
                  <a:pt x="91" y="291"/>
                </a:lnTo>
                <a:lnTo>
                  <a:pt x="0" y="216"/>
                </a:lnTo>
                <a:lnTo>
                  <a:pt x="0" y="21"/>
                </a:lnTo>
                <a:close/>
              </a:path>
            </a:pathLst>
          </a:custGeom>
          <a:solidFill>
            <a:srgbClr val="FFFF66"/>
          </a:solidFill>
          <a:ln w="12700">
            <a:solidFill>
              <a:srgbClr val="000000"/>
            </a:solidFill>
            <a:round/>
            <a:headEnd/>
            <a:tailEnd/>
          </a:ln>
        </p:spPr>
        <p:txBody>
          <a:bodyPr>
            <a:prstTxWarp prst="textNoShape">
              <a:avLst/>
            </a:prstTxWarp>
          </a:bodyPr>
          <a:lstStyle/>
          <a:p>
            <a:endParaRPr lang="en-US" b="1" dirty="0">
              <a:latin typeface="+mj-lt"/>
            </a:endParaRPr>
          </a:p>
        </p:txBody>
      </p:sp>
      <p:sp>
        <p:nvSpPr>
          <p:cNvPr id="76886" name="Freeform 88"/>
          <p:cNvSpPr>
            <a:spLocks/>
          </p:cNvSpPr>
          <p:nvPr/>
        </p:nvSpPr>
        <p:spPr bwMode="auto">
          <a:xfrm>
            <a:off x="1835150" y="2209800"/>
            <a:ext cx="1671638" cy="777875"/>
          </a:xfrm>
          <a:custGeom>
            <a:avLst/>
            <a:gdLst>
              <a:gd name="T0" fmla="*/ 2147483647 w 800"/>
              <a:gd name="T1" fmla="*/ 0 h 413"/>
              <a:gd name="T2" fmla="*/ 2147483647 w 800"/>
              <a:gd name="T3" fmla="*/ 0 h 413"/>
              <a:gd name="T4" fmla="*/ 2147483647 w 800"/>
              <a:gd name="T5" fmla="*/ 2147483647 h 413"/>
              <a:gd name="T6" fmla="*/ 2147483647 w 800"/>
              <a:gd name="T7" fmla="*/ 2147483647 h 413"/>
              <a:gd name="T8" fmla="*/ 2147483647 w 800"/>
              <a:gd name="T9" fmla="*/ 2147483647 h 413"/>
              <a:gd name="T10" fmla="*/ 2147483647 w 800"/>
              <a:gd name="T11" fmla="*/ 2147483647 h 413"/>
              <a:gd name="T12" fmla="*/ 2147483647 w 800"/>
              <a:gd name="T13" fmla="*/ 2147483647 h 413"/>
              <a:gd name="T14" fmla="*/ 2147483647 w 800"/>
              <a:gd name="T15" fmla="*/ 2147483647 h 413"/>
              <a:gd name="T16" fmla="*/ 2147483647 w 800"/>
              <a:gd name="T17" fmla="*/ 2147483647 h 413"/>
              <a:gd name="T18" fmla="*/ 2147483647 w 800"/>
              <a:gd name="T19" fmla="*/ 2147483647 h 413"/>
              <a:gd name="T20" fmla="*/ 0 w 800"/>
              <a:gd name="T21" fmla="*/ 2147483647 h 413"/>
              <a:gd name="T22" fmla="*/ 2147483647 w 800"/>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0"/>
              <a:gd name="T37" fmla="*/ 0 h 413"/>
              <a:gd name="T38" fmla="*/ 800 w 800"/>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0" h="413">
                <a:moveTo>
                  <a:pt x="2" y="0"/>
                </a:moveTo>
                <a:lnTo>
                  <a:pt x="800" y="0"/>
                </a:lnTo>
                <a:lnTo>
                  <a:pt x="800" y="358"/>
                </a:lnTo>
                <a:lnTo>
                  <a:pt x="329" y="358"/>
                </a:lnTo>
                <a:lnTo>
                  <a:pt x="329" y="380"/>
                </a:lnTo>
                <a:lnTo>
                  <a:pt x="216" y="413"/>
                </a:lnTo>
                <a:lnTo>
                  <a:pt x="149" y="298"/>
                </a:lnTo>
                <a:lnTo>
                  <a:pt x="109" y="314"/>
                </a:lnTo>
                <a:lnTo>
                  <a:pt x="99" y="292"/>
                </a:lnTo>
                <a:lnTo>
                  <a:pt x="123" y="231"/>
                </a:lnTo>
                <a:lnTo>
                  <a:pt x="0" y="104"/>
                </a:lnTo>
                <a:lnTo>
                  <a:pt x="2"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87" name="Rectangle 89"/>
          <p:cNvSpPr>
            <a:spLocks noChangeArrowheads="1"/>
          </p:cNvSpPr>
          <p:nvPr/>
        </p:nvSpPr>
        <p:spPr bwMode="auto">
          <a:xfrm>
            <a:off x="2530475" y="2895600"/>
            <a:ext cx="968375" cy="644525"/>
          </a:xfrm>
          <a:prstGeom prst="rect">
            <a:avLst/>
          </a:prstGeom>
          <a:solidFill>
            <a:srgbClr val="C0C0C0"/>
          </a:solidFill>
          <a:ln w="12700">
            <a:solidFill>
              <a:srgbClr val="000000"/>
            </a:solidFill>
            <a:miter lim="800000"/>
            <a:headEnd/>
            <a:tailEnd/>
          </a:ln>
        </p:spPr>
        <p:txBody>
          <a:bodyPr>
            <a:prstTxWarp prst="textNoShape">
              <a:avLst/>
            </a:prstTxWarp>
          </a:bodyPr>
          <a:lstStyle/>
          <a:p>
            <a:endParaRPr lang="en-US" dirty="0">
              <a:latin typeface="+mj-lt"/>
            </a:endParaRPr>
          </a:p>
        </p:txBody>
      </p:sp>
      <p:sp>
        <p:nvSpPr>
          <p:cNvPr id="76888" name="Freeform 90"/>
          <p:cNvSpPr>
            <a:spLocks/>
          </p:cNvSpPr>
          <p:nvPr/>
        </p:nvSpPr>
        <p:spPr bwMode="auto">
          <a:xfrm>
            <a:off x="3502025" y="2209800"/>
            <a:ext cx="1041400" cy="500063"/>
          </a:xfrm>
          <a:custGeom>
            <a:avLst/>
            <a:gdLst>
              <a:gd name="T0" fmla="*/ 0 w 498"/>
              <a:gd name="T1" fmla="*/ 0 h 265"/>
              <a:gd name="T2" fmla="*/ 2147483647 w 498"/>
              <a:gd name="T3" fmla="*/ 0 h 265"/>
              <a:gd name="T4" fmla="*/ 2147483647 w 498"/>
              <a:gd name="T5" fmla="*/ 2147483647 h 265"/>
              <a:gd name="T6" fmla="*/ 2147483647 w 498"/>
              <a:gd name="T7" fmla="*/ 2147483647 h 265"/>
              <a:gd name="T8" fmla="*/ 2147483647 w 498"/>
              <a:gd name="T9" fmla="*/ 2147483647 h 265"/>
              <a:gd name="T10" fmla="*/ 0 w 498"/>
              <a:gd name="T11" fmla="*/ 0 h 265"/>
              <a:gd name="T12" fmla="*/ 0 60000 65536"/>
              <a:gd name="T13" fmla="*/ 0 60000 65536"/>
              <a:gd name="T14" fmla="*/ 0 60000 65536"/>
              <a:gd name="T15" fmla="*/ 0 60000 65536"/>
              <a:gd name="T16" fmla="*/ 0 60000 65536"/>
              <a:gd name="T17" fmla="*/ 0 60000 65536"/>
              <a:gd name="T18" fmla="*/ 0 w 498"/>
              <a:gd name="T19" fmla="*/ 0 h 265"/>
              <a:gd name="T20" fmla="*/ 498 w 498"/>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498" h="265">
                <a:moveTo>
                  <a:pt x="0" y="0"/>
                </a:moveTo>
                <a:lnTo>
                  <a:pt x="448" y="0"/>
                </a:lnTo>
                <a:lnTo>
                  <a:pt x="490" y="199"/>
                </a:lnTo>
                <a:lnTo>
                  <a:pt x="498" y="265"/>
                </a:lnTo>
                <a:lnTo>
                  <a:pt x="2" y="265"/>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89" name="Freeform 91"/>
          <p:cNvSpPr>
            <a:spLocks/>
          </p:cNvSpPr>
          <p:nvPr/>
        </p:nvSpPr>
        <p:spPr bwMode="auto">
          <a:xfrm>
            <a:off x="3505200" y="3219450"/>
            <a:ext cx="1217613" cy="4953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3"/>
              <a:gd name="T31" fmla="*/ 0 h 263"/>
              <a:gd name="T32" fmla="*/ 583 w 583"/>
              <a:gd name="T33" fmla="*/ 263 h 2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3" h="263">
                <a:moveTo>
                  <a:pt x="0" y="0"/>
                </a:moveTo>
                <a:lnTo>
                  <a:pt x="364" y="0"/>
                </a:lnTo>
                <a:lnTo>
                  <a:pt x="402" y="20"/>
                </a:lnTo>
                <a:lnTo>
                  <a:pt x="485" y="47"/>
                </a:lnTo>
                <a:lnTo>
                  <a:pt x="539" y="211"/>
                </a:lnTo>
                <a:lnTo>
                  <a:pt x="583" y="263"/>
                </a:lnTo>
                <a:lnTo>
                  <a:pt x="125" y="263"/>
                </a:lnTo>
                <a:lnTo>
                  <a:pt x="125" y="172"/>
                </a:lnTo>
                <a:lnTo>
                  <a:pt x="0" y="172"/>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90" name="Rectangle 92"/>
          <p:cNvSpPr>
            <a:spLocks noChangeArrowheads="1"/>
          </p:cNvSpPr>
          <p:nvPr/>
        </p:nvSpPr>
        <p:spPr bwMode="auto">
          <a:xfrm>
            <a:off x="2819400" y="3505200"/>
            <a:ext cx="933450" cy="700088"/>
          </a:xfrm>
          <a:prstGeom prst="rect">
            <a:avLst/>
          </a:prstGeom>
          <a:solidFill>
            <a:srgbClr val="C0C0C0"/>
          </a:solidFill>
          <a:ln w="12700">
            <a:solidFill>
              <a:srgbClr val="000000"/>
            </a:solidFill>
            <a:miter lim="800000"/>
            <a:headEnd/>
            <a:tailEnd/>
          </a:ln>
        </p:spPr>
        <p:txBody>
          <a:bodyPr>
            <a:prstTxWarp prst="textNoShape">
              <a:avLst/>
            </a:prstTxWarp>
          </a:bodyPr>
          <a:lstStyle/>
          <a:p>
            <a:endParaRPr lang="en-US" dirty="0">
              <a:latin typeface="+mj-lt"/>
            </a:endParaRPr>
          </a:p>
        </p:txBody>
      </p:sp>
      <p:grpSp>
        <p:nvGrpSpPr>
          <p:cNvPr id="7" name="Group 93"/>
          <p:cNvGrpSpPr>
            <a:grpSpLocks/>
          </p:cNvGrpSpPr>
          <p:nvPr/>
        </p:nvGrpSpPr>
        <p:grpSpPr bwMode="auto">
          <a:xfrm>
            <a:off x="2819400" y="3657600"/>
            <a:ext cx="4667250" cy="2387600"/>
            <a:chOff x="2277" y="1637"/>
            <a:chExt cx="2234" cy="1267"/>
          </a:xfrm>
        </p:grpSpPr>
        <p:sp>
          <p:nvSpPr>
            <p:cNvPr id="76892" name="Freeform 94"/>
            <p:cNvSpPr>
              <a:spLocks/>
            </p:cNvSpPr>
            <p:nvPr/>
          </p:nvSpPr>
          <p:spPr bwMode="auto">
            <a:xfrm>
              <a:off x="4040" y="1637"/>
              <a:ext cx="357" cy="270"/>
            </a:xfrm>
            <a:custGeom>
              <a:avLst/>
              <a:gdLst>
                <a:gd name="T0" fmla="*/ 147 w 357"/>
                <a:gd name="T1" fmla="*/ 0 h 270"/>
                <a:gd name="T2" fmla="*/ 137 w 357"/>
                <a:gd name="T3" fmla="*/ 0 h 270"/>
                <a:gd name="T4" fmla="*/ 95 w 357"/>
                <a:gd name="T5" fmla="*/ 82 h 270"/>
                <a:gd name="T6" fmla="*/ 71 w 357"/>
                <a:gd name="T7" fmla="*/ 82 h 270"/>
                <a:gd name="T8" fmla="*/ 0 w 357"/>
                <a:gd name="T9" fmla="*/ 165 h 270"/>
                <a:gd name="T10" fmla="*/ 31 w 357"/>
                <a:gd name="T11" fmla="*/ 252 h 270"/>
                <a:gd name="T12" fmla="*/ 141 w 357"/>
                <a:gd name="T13" fmla="*/ 270 h 270"/>
                <a:gd name="T14" fmla="*/ 170 w 357"/>
                <a:gd name="T15" fmla="*/ 248 h 270"/>
                <a:gd name="T16" fmla="*/ 202 w 357"/>
                <a:gd name="T17" fmla="*/ 185 h 270"/>
                <a:gd name="T18" fmla="*/ 210 w 357"/>
                <a:gd name="T19" fmla="*/ 179 h 270"/>
                <a:gd name="T20" fmla="*/ 357 w 357"/>
                <a:gd name="T21" fmla="*/ 127 h 270"/>
                <a:gd name="T22" fmla="*/ 347 w 357"/>
                <a:gd name="T23" fmla="*/ 103 h 270"/>
                <a:gd name="T24" fmla="*/ 290 w 357"/>
                <a:gd name="T25" fmla="*/ 84 h 270"/>
                <a:gd name="T26" fmla="*/ 208 w 357"/>
                <a:gd name="T27" fmla="*/ 127 h 270"/>
                <a:gd name="T28" fmla="*/ 208 w 357"/>
                <a:gd name="T29" fmla="*/ 52 h 270"/>
                <a:gd name="T30" fmla="*/ 147 w 357"/>
                <a:gd name="T31" fmla="*/ 52 h 270"/>
                <a:gd name="T32" fmla="*/ 147 w 357"/>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7"/>
                <a:gd name="T52" fmla="*/ 0 h 270"/>
                <a:gd name="T53" fmla="*/ 357 w 357"/>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93" name="Freeform 95"/>
            <p:cNvSpPr>
              <a:spLocks/>
            </p:cNvSpPr>
            <p:nvPr/>
          </p:nvSpPr>
          <p:spPr bwMode="auto">
            <a:xfrm>
              <a:off x="3925" y="1764"/>
              <a:ext cx="571" cy="204"/>
            </a:xfrm>
            <a:custGeom>
              <a:avLst/>
              <a:gdLst>
                <a:gd name="T0" fmla="*/ 0 w 571"/>
                <a:gd name="T1" fmla="*/ 203 h 204"/>
                <a:gd name="T2" fmla="*/ 18 w 571"/>
                <a:gd name="T3" fmla="*/ 184 h 204"/>
                <a:gd name="T4" fmla="*/ 146 w 571"/>
                <a:gd name="T5" fmla="*/ 125 h 204"/>
                <a:gd name="T6" fmla="*/ 257 w 571"/>
                <a:gd name="T7" fmla="*/ 143 h 204"/>
                <a:gd name="T8" fmla="*/ 287 w 571"/>
                <a:gd name="T9" fmla="*/ 121 h 204"/>
                <a:gd name="T10" fmla="*/ 322 w 571"/>
                <a:gd name="T11" fmla="*/ 53 h 204"/>
                <a:gd name="T12" fmla="*/ 473 w 571"/>
                <a:gd name="T13" fmla="*/ 0 h 204"/>
                <a:gd name="T14" fmla="*/ 499 w 571"/>
                <a:gd name="T15" fmla="*/ 91 h 204"/>
                <a:gd name="T16" fmla="*/ 571 w 571"/>
                <a:gd name="T17" fmla="*/ 109 h 204"/>
                <a:gd name="T18" fmla="*/ 535 w 571"/>
                <a:gd name="T19" fmla="*/ 152 h 204"/>
                <a:gd name="T20" fmla="*/ 559 w 571"/>
                <a:gd name="T21" fmla="*/ 204 h 204"/>
                <a:gd name="T22" fmla="*/ 0 w 571"/>
                <a:gd name="T23" fmla="*/ 203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1"/>
                <a:gd name="T37" fmla="*/ 0 h 204"/>
                <a:gd name="T38" fmla="*/ 571 w 571"/>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1" h="204">
                  <a:moveTo>
                    <a:pt x="0" y="203"/>
                  </a:moveTo>
                  <a:lnTo>
                    <a:pt x="18" y="184"/>
                  </a:lnTo>
                  <a:lnTo>
                    <a:pt x="146" y="125"/>
                  </a:lnTo>
                  <a:lnTo>
                    <a:pt x="257" y="143"/>
                  </a:lnTo>
                  <a:lnTo>
                    <a:pt x="287" y="121"/>
                  </a:lnTo>
                  <a:lnTo>
                    <a:pt x="322" y="53"/>
                  </a:lnTo>
                  <a:lnTo>
                    <a:pt x="473" y="0"/>
                  </a:lnTo>
                  <a:lnTo>
                    <a:pt x="499" y="91"/>
                  </a:lnTo>
                  <a:lnTo>
                    <a:pt x="571" y="109"/>
                  </a:lnTo>
                  <a:lnTo>
                    <a:pt x="535" y="152"/>
                  </a:lnTo>
                  <a:lnTo>
                    <a:pt x="559" y="204"/>
                  </a:lnTo>
                  <a:lnTo>
                    <a:pt x="0" y="203"/>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94" name="Freeform 96"/>
            <p:cNvSpPr>
              <a:spLocks/>
            </p:cNvSpPr>
            <p:nvPr/>
          </p:nvSpPr>
          <p:spPr bwMode="auto">
            <a:xfrm>
              <a:off x="3577" y="1720"/>
              <a:ext cx="492" cy="266"/>
            </a:xfrm>
            <a:custGeom>
              <a:avLst/>
              <a:gdLst>
                <a:gd name="T0" fmla="*/ 0 w 492"/>
                <a:gd name="T1" fmla="*/ 266 h 266"/>
                <a:gd name="T2" fmla="*/ 28 w 492"/>
                <a:gd name="T3" fmla="*/ 196 h 266"/>
                <a:gd name="T4" fmla="*/ 93 w 492"/>
                <a:gd name="T5" fmla="*/ 153 h 266"/>
                <a:gd name="T6" fmla="*/ 228 w 492"/>
                <a:gd name="T7" fmla="*/ 125 h 266"/>
                <a:gd name="T8" fmla="*/ 310 w 492"/>
                <a:gd name="T9" fmla="*/ 18 h 266"/>
                <a:gd name="T10" fmla="*/ 310 w 492"/>
                <a:gd name="T11" fmla="*/ 0 h 266"/>
                <a:gd name="T12" fmla="*/ 401 w 492"/>
                <a:gd name="T13" fmla="*/ 73 h 266"/>
                <a:gd name="T14" fmla="*/ 438 w 492"/>
                <a:gd name="T15" fmla="*/ 61 h 266"/>
                <a:gd name="T16" fmla="*/ 460 w 492"/>
                <a:gd name="T17" fmla="*/ 83 h 266"/>
                <a:gd name="T18" fmla="*/ 492 w 492"/>
                <a:gd name="T19" fmla="*/ 169 h 266"/>
                <a:gd name="T20" fmla="*/ 366 w 492"/>
                <a:gd name="T21" fmla="*/ 228 h 266"/>
                <a:gd name="T22" fmla="*/ 348 w 492"/>
                <a:gd name="T23" fmla="*/ 248 h 266"/>
                <a:gd name="T24" fmla="*/ 103 w 492"/>
                <a:gd name="T25" fmla="*/ 248 h 266"/>
                <a:gd name="T26" fmla="*/ 103 w 492"/>
                <a:gd name="T27" fmla="*/ 266 h 266"/>
                <a:gd name="T28" fmla="*/ 0 w 492"/>
                <a:gd name="T29" fmla="*/ 266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2"/>
                <a:gd name="T46" fmla="*/ 0 h 266"/>
                <a:gd name="T47" fmla="*/ 492 w 492"/>
                <a:gd name="T48" fmla="*/ 266 h 2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2" h="266">
                  <a:moveTo>
                    <a:pt x="0" y="266"/>
                  </a:moveTo>
                  <a:lnTo>
                    <a:pt x="28" y="196"/>
                  </a:lnTo>
                  <a:lnTo>
                    <a:pt x="93" y="153"/>
                  </a:lnTo>
                  <a:lnTo>
                    <a:pt x="228" y="125"/>
                  </a:lnTo>
                  <a:lnTo>
                    <a:pt x="310" y="18"/>
                  </a:lnTo>
                  <a:lnTo>
                    <a:pt x="310" y="0"/>
                  </a:lnTo>
                  <a:lnTo>
                    <a:pt x="401" y="73"/>
                  </a:lnTo>
                  <a:lnTo>
                    <a:pt x="438" y="61"/>
                  </a:lnTo>
                  <a:lnTo>
                    <a:pt x="460" y="83"/>
                  </a:lnTo>
                  <a:lnTo>
                    <a:pt x="492" y="169"/>
                  </a:lnTo>
                  <a:lnTo>
                    <a:pt x="366" y="228"/>
                  </a:lnTo>
                  <a:lnTo>
                    <a:pt x="348" y="248"/>
                  </a:lnTo>
                  <a:lnTo>
                    <a:pt x="103" y="248"/>
                  </a:lnTo>
                  <a:lnTo>
                    <a:pt x="103" y="266"/>
                  </a:lnTo>
                  <a:lnTo>
                    <a:pt x="0" y="266"/>
                  </a:lnTo>
                  <a:close/>
                </a:path>
              </a:pathLst>
            </a:custGeom>
            <a:solidFill>
              <a:srgbClr val="C0C0C0"/>
            </a:solidFill>
            <a:ln w="12700">
              <a:solidFill>
                <a:srgbClr val="000000"/>
              </a:solidFill>
              <a:round/>
              <a:headEnd/>
              <a:tailEnd/>
            </a:ln>
          </p:spPr>
          <p:txBody>
            <a:bodyPr>
              <a:prstTxWarp prst="textNoShape">
                <a:avLst/>
              </a:prstTxWarp>
            </a:bodyPr>
            <a:lstStyle/>
            <a:p>
              <a:r>
                <a:rPr lang="en-US" sz="2000" b="1" dirty="0">
                  <a:latin typeface="+mj-lt"/>
                </a:rPr>
                <a:t>       </a:t>
              </a:r>
              <a:endParaRPr lang="en-US" b="1" dirty="0">
                <a:latin typeface="+mj-lt"/>
              </a:endParaRPr>
            </a:p>
          </p:txBody>
        </p:sp>
        <p:sp>
          <p:nvSpPr>
            <p:cNvPr id="76895" name="Freeform 97"/>
            <p:cNvSpPr>
              <a:spLocks/>
            </p:cNvSpPr>
            <p:nvPr/>
          </p:nvSpPr>
          <p:spPr bwMode="auto">
            <a:xfrm>
              <a:off x="3231" y="1970"/>
              <a:ext cx="339" cy="303"/>
            </a:xfrm>
            <a:custGeom>
              <a:avLst/>
              <a:gdLst>
                <a:gd name="T0" fmla="*/ 0 w 339"/>
                <a:gd name="T1" fmla="*/ 0 h 303"/>
                <a:gd name="T2" fmla="*/ 306 w 339"/>
                <a:gd name="T3" fmla="*/ 0 h 303"/>
                <a:gd name="T4" fmla="*/ 294 w 339"/>
                <a:gd name="T5" fmla="*/ 40 h 303"/>
                <a:gd name="T6" fmla="*/ 339 w 339"/>
                <a:gd name="T7" fmla="*/ 42 h 303"/>
                <a:gd name="T8" fmla="*/ 296 w 339"/>
                <a:gd name="T9" fmla="*/ 147 h 303"/>
                <a:gd name="T10" fmla="*/ 252 w 339"/>
                <a:gd name="T11" fmla="*/ 203 h 303"/>
                <a:gd name="T12" fmla="*/ 222 w 339"/>
                <a:gd name="T13" fmla="*/ 303 h 303"/>
                <a:gd name="T14" fmla="*/ 45 w 339"/>
                <a:gd name="T15" fmla="*/ 303 h 303"/>
                <a:gd name="T16" fmla="*/ 45 w 339"/>
                <a:gd name="T17" fmla="*/ 257 h 303"/>
                <a:gd name="T18" fmla="*/ 12 w 339"/>
                <a:gd name="T19" fmla="*/ 249 h 303"/>
                <a:gd name="T20" fmla="*/ 12 w 339"/>
                <a:gd name="T21" fmla="*/ 62 h 303"/>
                <a:gd name="T22" fmla="*/ 0 w 339"/>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9"/>
                <a:gd name="T37" fmla="*/ 0 h 303"/>
                <a:gd name="T38" fmla="*/ 339 w 339"/>
                <a:gd name="T39" fmla="*/ 303 h 3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9" h="303">
                  <a:moveTo>
                    <a:pt x="0" y="0"/>
                  </a:moveTo>
                  <a:lnTo>
                    <a:pt x="306" y="0"/>
                  </a:lnTo>
                  <a:lnTo>
                    <a:pt x="294" y="40"/>
                  </a:lnTo>
                  <a:lnTo>
                    <a:pt x="339" y="42"/>
                  </a:lnTo>
                  <a:lnTo>
                    <a:pt x="296" y="147"/>
                  </a:lnTo>
                  <a:lnTo>
                    <a:pt x="252" y="203"/>
                  </a:lnTo>
                  <a:lnTo>
                    <a:pt x="222" y="303"/>
                  </a:lnTo>
                  <a:lnTo>
                    <a:pt x="45" y="303"/>
                  </a:lnTo>
                  <a:lnTo>
                    <a:pt x="45" y="257"/>
                  </a:lnTo>
                  <a:lnTo>
                    <a:pt x="12" y="249"/>
                  </a:lnTo>
                  <a:lnTo>
                    <a:pt x="12" y="62"/>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96" name="Freeform 98"/>
            <p:cNvSpPr>
              <a:spLocks/>
            </p:cNvSpPr>
            <p:nvPr/>
          </p:nvSpPr>
          <p:spPr bwMode="auto">
            <a:xfrm>
              <a:off x="3529" y="1968"/>
              <a:ext cx="575" cy="147"/>
            </a:xfrm>
            <a:custGeom>
              <a:avLst/>
              <a:gdLst>
                <a:gd name="T0" fmla="*/ 51 w 575"/>
                <a:gd name="T1" fmla="*/ 16 h 147"/>
                <a:gd name="T2" fmla="*/ 151 w 575"/>
                <a:gd name="T3" fmla="*/ 16 h 147"/>
                <a:gd name="T4" fmla="*/ 151 w 575"/>
                <a:gd name="T5" fmla="*/ 0 h 147"/>
                <a:gd name="T6" fmla="*/ 575 w 575"/>
                <a:gd name="T7" fmla="*/ 0 h 147"/>
                <a:gd name="T8" fmla="*/ 567 w 575"/>
                <a:gd name="T9" fmla="*/ 32 h 147"/>
                <a:gd name="T10" fmla="*/ 397 w 575"/>
                <a:gd name="T11" fmla="*/ 105 h 147"/>
                <a:gd name="T12" fmla="*/ 381 w 575"/>
                <a:gd name="T13" fmla="*/ 147 h 147"/>
                <a:gd name="T14" fmla="*/ 0 w 575"/>
                <a:gd name="T15" fmla="*/ 147 h 147"/>
                <a:gd name="T16" fmla="*/ 51 w 575"/>
                <a:gd name="T17" fmla="*/ 16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5"/>
                <a:gd name="T28" fmla="*/ 0 h 147"/>
                <a:gd name="T29" fmla="*/ 575 w 575"/>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5" h="147">
                  <a:moveTo>
                    <a:pt x="51" y="16"/>
                  </a:moveTo>
                  <a:lnTo>
                    <a:pt x="151" y="16"/>
                  </a:lnTo>
                  <a:lnTo>
                    <a:pt x="151" y="0"/>
                  </a:lnTo>
                  <a:lnTo>
                    <a:pt x="575" y="0"/>
                  </a:lnTo>
                  <a:lnTo>
                    <a:pt x="567" y="32"/>
                  </a:lnTo>
                  <a:lnTo>
                    <a:pt x="397" y="105"/>
                  </a:lnTo>
                  <a:lnTo>
                    <a:pt x="381" y="147"/>
                  </a:lnTo>
                  <a:lnTo>
                    <a:pt x="0" y="147"/>
                  </a:lnTo>
                  <a:lnTo>
                    <a:pt x="51" y="16"/>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97" name="Freeform 99"/>
            <p:cNvSpPr>
              <a:spLocks/>
            </p:cNvSpPr>
            <p:nvPr/>
          </p:nvSpPr>
          <p:spPr bwMode="auto">
            <a:xfrm>
              <a:off x="3910" y="1969"/>
              <a:ext cx="601" cy="234"/>
            </a:xfrm>
            <a:custGeom>
              <a:avLst/>
              <a:gdLst>
                <a:gd name="T0" fmla="*/ 194 w 601"/>
                <a:gd name="T1" fmla="*/ 0 h 234"/>
                <a:gd name="T2" fmla="*/ 575 w 601"/>
                <a:gd name="T3" fmla="*/ 0 h 234"/>
                <a:gd name="T4" fmla="*/ 601 w 601"/>
                <a:gd name="T5" fmla="*/ 72 h 234"/>
                <a:gd name="T6" fmla="*/ 535 w 601"/>
                <a:gd name="T7" fmla="*/ 143 h 234"/>
                <a:gd name="T8" fmla="*/ 440 w 601"/>
                <a:gd name="T9" fmla="*/ 173 h 234"/>
                <a:gd name="T10" fmla="*/ 402 w 601"/>
                <a:gd name="T11" fmla="*/ 234 h 234"/>
                <a:gd name="T12" fmla="*/ 309 w 601"/>
                <a:gd name="T13" fmla="*/ 133 h 234"/>
                <a:gd name="T14" fmla="*/ 235 w 601"/>
                <a:gd name="T15" fmla="*/ 133 h 234"/>
                <a:gd name="T16" fmla="*/ 222 w 601"/>
                <a:gd name="T17" fmla="*/ 113 h 234"/>
                <a:gd name="T18" fmla="*/ 122 w 601"/>
                <a:gd name="T19" fmla="*/ 113 h 234"/>
                <a:gd name="T20" fmla="*/ 85 w 601"/>
                <a:gd name="T21" fmla="*/ 147 h 234"/>
                <a:gd name="T22" fmla="*/ 0 w 601"/>
                <a:gd name="T23" fmla="*/ 147 h 234"/>
                <a:gd name="T24" fmla="*/ 16 w 601"/>
                <a:gd name="T25" fmla="*/ 104 h 234"/>
                <a:gd name="T26" fmla="*/ 186 w 601"/>
                <a:gd name="T27" fmla="*/ 34 h 234"/>
                <a:gd name="T28" fmla="*/ 194 w 601"/>
                <a:gd name="T29" fmla="*/ 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234"/>
                <a:gd name="T47" fmla="*/ 601 w 601"/>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234">
                  <a:moveTo>
                    <a:pt x="194" y="0"/>
                  </a:moveTo>
                  <a:lnTo>
                    <a:pt x="575" y="0"/>
                  </a:lnTo>
                  <a:lnTo>
                    <a:pt x="601" y="72"/>
                  </a:lnTo>
                  <a:lnTo>
                    <a:pt x="535" y="143"/>
                  </a:lnTo>
                  <a:lnTo>
                    <a:pt x="440" y="173"/>
                  </a:lnTo>
                  <a:lnTo>
                    <a:pt x="402" y="234"/>
                  </a:lnTo>
                  <a:lnTo>
                    <a:pt x="309" y="133"/>
                  </a:lnTo>
                  <a:lnTo>
                    <a:pt x="235" y="133"/>
                  </a:lnTo>
                  <a:lnTo>
                    <a:pt x="222" y="113"/>
                  </a:lnTo>
                  <a:lnTo>
                    <a:pt x="122" y="113"/>
                  </a:lnTo>
                  <a:lnTo>
                    <a:pt x="85" y="147"/>
                  </a:lnTo>
                  <a:lnTo>
                    <a:pt x="0" y="147"/>
                  </a:lnTo>
                  <a:lnTo>
                    <a:pt x="16" y="104"/>
                  </a:lnTo>
                  <a:lnTo>
                    <a:pt x="186" y="34"/>
                  </a:lnTo>
                  <a:lnTo>
                    <a:pt x="194"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898" name="Freeform 100"/>
            <p:cNvSpPr>
              <a:spLocks/>
            </p:cNvSpPr>
            <p:nvPr/>
          </p:nvSpPr>
          <p:spPr bwMode="auto">
            <a:xfrm>
              <a:off x="3985" y="2082"/>
              <a:ext cx="327" cy="283"/>
            </a:xfrm>
            <a:custGeom>
              <a:avLst/>
              <a:gdLst>
                <a:gd name="T0" fmla="*/ 13 w 327"/>
                <a:gd name="T1" fmla="*/ 34 h 283"/>
                <a:gd name="T2" fmla="*/ 47 w 327"/>
                <a:gd name="T3" fmla="*/ 0 h 283"/>
                <a:gd name="T4" fmla="*/ 147 w 327"/>
                <a:gd name="T5" fmla="*/ 0 h 283"/>
                <a:gd name="T6" fmla="*/ 158 w 327"/>
                <a:gd name="T7" fmla="*/ 20 h 283"/>
                <a:gd name="T8" fmla="*/ 234 w 327"/>
                <a:gd name="T9" fmla="*/ 20 h 283"/>
                <a:gd name="T10" fmla="*/ 327 w 327"/>
                <a:gd name="T11" fmla="*/ 121 h 283"/>
                <a:gd name="T12" fmla="*/ 242 w 327"/>
                <a:gd name="T13" fmla="*/ 210 h 283"/>
                <a:gd name="T14" fmla="*/ 178 w 327"/>
                <a:gd name="T15" fmla="*/ 232 h 283"/>
                <a:gd name="T16" fmla="*/ 170 w 327"/>
                <a:gd name="T17" fmla="*/ 283 h 283"/>
                <a:gd name="T18" fmla="*/ 137 w 327"/>
                <a:gd name="T19" fmla="*/ 224 h 283"/>
                <a:gd name="T20" fmla="*/ 0 w 327"/>
                <a:gd name="T21" fmla="*/ 62 h 283"/>
                <a:gd name="T22" fmla="*/ 13 w 327"/>
                <a:gd name="T23" fmla="*/ 34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283"/>
                <a:gd name="T38" fmla="*/ 327 w 327"/>
                <a:gd name="T39" fmla="*/ 283 h 2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solidFill>
              <a:srgbClr val="C0C0C0"/>
            </a:solidFill>
            <a:ln w="12700">
              <a:solidFill>
                <a:srgbClr val="008000"/>
              </a:solidFill>
              <a:round/>
              <a:headEnd/>
              <a:tailEnd/>
            </a:ln>
          </p:spPr>
          <p:txBody>
            <a:bodyPr>
              <a:prstTxWarp prst="textNoShape">
                <a:avLst/>
              </a:prstTxWarp>
            </a:bodyPr>
            <a:lstStyle/>
            <a:p>
              <a:endParaRPr lang="en-US" b="1" dirty="0">
                <a:latin typeface="+mj-lt"/>
              </a:endParaRPr>
            </a:p>
          </p:txBody>
        </p:sp>
        <p:sp>
          <p:nvSpPr>
            <p:cNvPr id="76899" name="Freeform 101"/>
            <p:cNvSpPr>
              <a:spLocks/>
            </p:cNvSpPr>
            <p:nvPr/>
          </p:nvSpPr>
          <p:spPr bwMode="auto">
            <a:xfrm>
              <a:off x="3839" y="2116"/>
              <a:ext cx="316" cy="355"/>
            </a:xfrm>
            <a:custGeom>
              <a:avLst/>
              <a:gdLst>
                <a:gd name="T0" fmla="*/ 0 w 316"/>
                <a:gd name="T1" fmla="*/ 0 h 355"/>
                <a:gd name="T2" fmla="*/ 159 w 316"/>
                <a:gd name="T3" fmla="*/ 0 h 355"/>
                <a:gd name="T4" fmla="*/ 146 w 316"/>
                <a:gd name="T5" fmla="*/ 28 h 355"/>
                <a:gd name="T6" fmla="*/ 283 w 316"/>
                <a:gd name="T7" fmla="*/ 190 h 355"/>
                <a:gd name="T8" fmla="*/ 316 w 316"/>
                <a:gd name="T9" fmla="*/ 249 h 355"/>
                <a:gd name="T10" fmla="*/ 275 w 316"/>
                <a:gd name="T11" fmla="*/ 355 h 355"/>
                <a:gd name="T12" fmla="*/ 57 w 316"/>
                <a:gd name="T13" fmla="*/ 355 h 355"/>
                <a:gd name="T14" fmla="*/ 35 w 316"/>
                <a:gd name="T15" fmla="*/ 311 h 355"/>
                <a:gd name="T16" fmla="*/ 23 w 316"/>
                <a:gd name="T17" fmla="*/ 255 h 355"/>
                <a:gd name="T18" fmla="*/ 45 w 316"/>
                <a:gd name="T19" fmla="*/ 224 h 355"/>
                <a:gd name="T20" fmla="*/ 0 w 316"/>
                <a:gd name="T21" fmla="*/ 0 h 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355"/>
                <a:gd name="T35" fmla="*/ 316 w 316"/>
                <a:gd name="T36" fmla="*/ 355 h 3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355">
                  <a:moveTo>
                    <a:pt x="0" y="0"/>
                  </a:moveTo>
                  <a:lnTo>
                    <a:pt x="159" y="0"/>
                  </a:lnTo>
                  <a:lnTo>
                    <a:pt x="146" y="28"/>
                  </a:lnTo>
                  <a:lnTo>
                    <a:pt x="283" y="190"/>
                  </a:lnTo>
                  <a:lnTo>
                    <a:pt x="316" y="249"/>
                  </a:lnTo>
                  <a:lnTo>
                    <a:pt x="275" y="355"/>
                  </a:lnTo>
                  <a:lnTo>
                    <a:pt x="57" y="355"/>
                  </a:lnTo>
                  <a:lnTo>
                    <a:pt x="35" y="311"/>
                  </a:lnTo>
                  <a:lnTo>
                    <a:pt x="23" y="255"/>
                  </a:lnTo>
                  <a:lnTo>
                    <a:pt x="45" y="224"/>
                  </a:lnTo>
                  <a:lnTo>
                    <a:pt x="0" y="0"/>
                  </a:lnTo>
                  <a:close/>
                </a:path>
              </a:pathLst>
            </a:custGeom>
            <a:solidFill>
              <a:srgbClr val="FFFF66"/>
            </a:solidFill>
            <a:ln w="12700">
              <a:solidFill>
                <a:srgbClr val="000000"/>
              </a:solidFill>
              <a:round/>
              <a:headEnd/>
              <a:tailEnd/>
            </a:ln>
          </p:spPr>
          <p:txBody>
            <a:bodyPr>
              <a:prstTxWarp prst="textNoShape">
                <a:avLst/>
              </a:prstTxWarp>
            </a:bodyPr>
            <a:lstStyle/>
            <a:p>
              <a:endParaRPr lang="en-US" sz="1600" b="1" dirty="0">
                <a:latin typeface="+mj-lt"/>
              </a:endParaRPr>
            </a:p>
            <a:p>
              <a:r>
                <a:rPr lang="en-US" sz="1600" b="1" dirty="0">
                  <a:latin typeface="+mj-lt"/>
                </a:rPr>
                <a:t> </a:t>
              </a:r>
            </a:p>
          </p:txBody>
        </p:sp>
        <p:sp>
          <p:nvSpPr>
            <p:cNvPr id="76900" name="Freeform 102"/>
            <p:cNvSpPr>
              <a:spLocks/>
            </p:cNvSpPr>
            <p:nvPr/>
          </p:nvSpPr>
          <p:spPr bwMode="auto">
            <a:xfrm>
              <a:off x="3629" y="2115"/>
              <a:ext cx="255" cy="371"/>
            </a:xfrm>
            <a:custGeom>
              <a:avLst/>
              <a:gdLst>
                <a:gd name="T0" fmla="*/ 52 w 255"/>
                <a:gd name="T1" fmla="*/ 0 h 371"/>
                <a:gd name="T2" fmla="*/ 212 w 255"/>
                <a:gd name="T3" fmla="*/ 0 h 371"/>
                <a:gd name="T4" fmla="*/ 255 w 255"/>
                <a:gd name="T5" fmla="*/ 227 h 371"/>
                <a:gd name="T6" fmla="*/ 234 w 255"/>
                <a:gd name="T7" fmla="*/ 257 h 371"/>
                <a:gd name="T8" fmla="*/ 244 w 255"/>
                <a:gd name="T9" fmla="*/ 310 h 371"/>
                <a:gd name="T10" fmla="*/ 66 w 255"/>
                <a:gd name="T11" fmla="*/ 310 h 371"/>
                <a:gd name="T12" fmla="*/ 63 w 255"/>
                <a:gd name="T13" fmla="*/ 362 h 371"/>
                <a:gd name="T14" fmla="*/ 0 w 255"/>
                <a:gd name="T15" fmla="*/ 371 h 371"/>
                <a:gd name="T16" fmla="*/ 2 w 255"/>
                <a:gd name="T17" fmla="*/ 267 h 371"/>
                <a:gd name="T18" fmla="*/ 52 w 255"/>
                <a:gd name="T19" fmla="*/ 0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371"/>
                <a:gd name="T32" fmla="*/ 255 w 255"/>
                <a:gd name="T33" fmla="*/ 371 h 3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01" name="Freeform 103"/>
            <p:cNvSpPr>
              <a:spLocks/>
            </p:cNvSpPr>
            <p:nvPr/>
          </p:nvSpPr>
          <p:spPr bwMode="auto">
            <a:xfrm>
              <a:off x="3453" y="2115"/>
              <a:ext cx="227" cy="401"/>
            </a:xfrm>
            <a:custGeom>
              <a:avLst/>
              <a:gdLst>
                <a:gd name="T0" fmla="*/ 76 w 227"/>
                <a:gd name="T1" fmla="*/ 0 h 401"/>
                <a:gd name="T2" fmla="*/ 227 w 227"/>
                <a:gd name="T3" fmla="*/ 0 h 401"/>
                <a:gd name="T4" fmla="*/ 178 w 227"/>
                <a:gd name="T5" fmla="*/ 267 h 401"/>
                <a:gd name="T6" fmla="*/ 176 w 227"/>
                <a:gd name="T7" fmla="*/ 371 h 401"/>
                <a:gd name="T8" fmla="*/ 129 w 227"/>
                <a:gd name="T9" fmla="*/ 401 h 401"/>
                <a:gd name="T10" fmla="*/ 105 w 227"/>
                <a:gd name="T11" fmla="*/ 332 h 401"/>
                <a:gd name="T12" fmla="*/ 0 w 227"/>
                <a:gd name="T13" fmla="*/ 332 h 401"/>
                <a:gd name="T14" fmla="*/ 33 w 227"/>
                <a:gd name="T15" fmla="*/ 217 h 401"/>
                <a:gd name="T16" fmla="*/ 1 w 227"/>
                <a:gd name="T17" fmla="*/ 157 h 401"/>
                <a:gd name="T18" fmla="*/ 31 w 227"/>
                <a:gd name="T19" fmla="*/ 60 h 401"/>
                <a:gd name="T20" fmla="*/ 76 w 227"/>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7"/>
                <a:gd name="T34" fmla="*/ 0 h 401"/>
                <a:gd name="T35" fmla="*/ 227 w 227"/>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02" name="Freeform 104"/>
            <p:cNvSpPr>
              <a:spLocks/>
            </p:cNvSpPr>
            <p:nvPr/>
          </p:nvSpPr>
          <p:spPr bwMode="auto">
            <a:xfrm>
              <a:off x="3692" y="2426"/>
              <a:ext cx="547" cy="478"/>
            </a:xfrm>
            <a:custGeom>
              <a:avLst/>
              <a:gdLst>
                <a:gd name="T0" fmla="*/ 2 w 547"/>
                <a:gd name="T1" fmla="*/ 0 h 478"/>
                <a:gd name="T2" fmla="*/ 182 w 547"/>
                <a:gd name="T3" fmla="*/ 0 h 478"/>
                <a:gd name="T4" fmla="*/ 206 w 547"/>
                <a:gd name="T5" fmla="*/ 48 h 478"/>
                <a:gd name="T6" fmla="*/ 424 w 547"/>
                <a:gd name="T7" fmla="*/ 48 h 478"/>
                <a:gd name="T8" fmla="*/ 430 w 547"/>
                <a:gd name="T9" fmla="*/ 90 h 478"/>
                <a:gd name="T10" fmla="*/ 507 w 547"/>
                <a:gd name="T11" fmla="*/ 229 h 478"/>
                <a:gd name="T12" fmla="*/ 537 w 547"/>
                <a:gd name="T13" fmla="*/ 330 h 478"/>
                <a:gd name="T14" fmla="*/ 547 w 547"/>
                <a:gd name="T15" fmla="*/ 400 h 478"/>
                <a:gd name="T16" fmla="*/ 471 w 547"/>
                <a:gd name="T17" fmla="*/ 472 h 478"/>
                <a:gd name="T18" fmla="*/ 408 w 547"/>
                <a:gd name="T19" fmla="*/ 478 h 478"/>
                <a:gd name="T20" fmla="*/ 390 w 547"/>
                <a:gd name="T21" fmla="*/ 332 h 478"/>
                <a:gd name="T22" fmla="*/ 370 w 547"/>
                <a:gd name="T23" fmla="*/ 334 h 478"/>
                <a:gd name="T24" fmla="*/ 308 w 547"/>
                <a:gd name="T25" fmla="*/ 246 h 478"/>
                <a:gd name="T26" fmla="*/ 322 w 547"/>
                <a:gd name="T27" fmla="*/ 173 h 478"/>
                <a:gd name="T28" fmla="*/ 252 w 547"/>
                <a:gd name="T29" fmla="*/ 94 h 478"/>
                <a:gd name="T30" fmla="*/ 160 w 547"/>
                <a:gd name="T31" fmla="*/ 117 h 478"/>
                <a:gd name="T32" fmla="*/ 89 w 547"/>
                <a:gd name="T33" fmla="*/ 54 h 478"/>
                <a:gd name="T34" fmla="*/ 0 w 547"/>
                <a:gd name="T35" fmla="*/ 52 h 478"/>
                <a:gd name="T36" fmla="*/ 2 w 547"/>
                <a:gd name="T37" fmla="*/ 0 h 4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478"/>
                <a:gd name="T59" fmla="*/ 547 w 547"/>
                <a:gd name="T60" fmla="*/ 478 h 4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solidFill>
              <a:srgbClr val="FFFF66"/>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03" name="Freeform 105"/>
            <p:cNvSpPr>
              <a:spLocks/>
            </p:cNvSpPr>
            <p:nvPr/>
          </p:nvSpPr>
          <p:spPr bwMode="auto">
            <a:xfrm>
              <a:off x="3273" y="2265"/>
              <a:ext cx="334" cy="322"/>
            </a:xfrm>
            <a:custGeom>
              <a:avLst/>
              <a:gdLst>
                <a:gd name="T0" fmla="*/ 3 w 334"/>
                <a:gd name="T1" fmla="*/ 0 h 322"/>
                <a:gd name="T2" fmla="*/ 182 w 334"/>
                <a:gd name="T3" fmla="*/ 0 h 322"/>
                <a:gd name="T4" fmla="*/ 213 w 334"/>
                <a:gd name="T5" fmla="*/ 62 h 322"/>
                <a:gd name="T6" fmla="*/ 180 w 334"/>
                <a:gd name="T7" fmla="*/ 178 h 322"/>
                <a:gd name="T8" fmla="*/ 285 w 334"/>
                <a:gd name="T9" fmla="*/ 178 h 322"/>
                <a:gd name="T10" fmla="*/ 309 w 334"/>
                <a:gd name="T11" fmla="*/ 249 h 322"/>
                <a:gd name="T12" fmla="*/ 334 w 334"/>
                <a:gd name="T13" fmla="*/ 322 h 322"/>
                <a:gd name="T14" fmla="*/ 193 w 334"/>
                <a:gd name="T15" fmla="*/ 314 h 322"/>
                <a:gd name="T16" fmla="*/ 23 w 334"/>
                <a:gd name="T17" fmla="*/ 250 h 322"/>
                <a:gd name="T18" fmla="*/ 43 w 334"/>
                <a:gd name="T19" fmla="*/ 200 h 322"/>
                <a:gd name="T20" fmla="*/ 0 w 334"/>
                <a:gd name="T21" fmla="*/ 99 h 322"/>
                <a:gd name="T22" fmla="*/ 3 w 334"/>
                <a:gd name="T23" fmla="*/ 0 h 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22"/>
                <a:gd name="T38" fmla="*/ 334 w 334"/>
                <a:gd name="T39" fmla="*/ 322 h 3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22">
                  <a:moveTo>
                    <a:pt x="3" y="0"/>
                  </a:moveTo>
                  <a:lnTo>
                    <a:pt x="182" y="0"/>
                  </a:lnTo>
                  <a:lnTo>
                    <a:pt x="213" y="62"/>
                  </a:lnTo>
                  <a:lnTo>
                    <a:pt x="180" y="178"/>
                  </a:lnTo>
                  <a:lnTo>
                    <a:pt x="285" y="178"/>
                  </a:lnTo>
                  <a:lnTo>
                    <a:pt x="309" y="249"/>
                  </a:lnTo>
                  <a:lnTo>
                    <a:pt x="334" y="322"/>
                  </a:lnTo>
                  <a:lnTo>
                    <a:pt x="193" y="314"/>
                  </a:lnTo>
                  <a:lnTo>
                    <a:pt x="23" y="250"/>
                  </a:lnTo>
                  <a:lnTo>
                    <a:pt x="43" y="200"/>
                  </a:lnTo>
                  <a:lnTo>
                    <a:pt x="0" y="99"/>
                  </a:lnTo>
                  <a:lnTo>
                    <a:pt x="3"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04" name="Freeform 106"/>
            <p:cNvSpPr>
              <a:spLocks/>
            </p:cNvSpPr>
            <p:nvPr/>
          </p:nvSpPr>
          <p:spPr bwMode="auto">
            <a:xfrm>
              <a:off x="2664" y="1924"/>
              <a:ext cx="577" cy="297"/>
            </a:xfrm>
            <a:custGeom>
              <a:avLst/>
              <a:gdLst>
                <a:gd name="T0" fmla="*/ 0 w 577"/>
                <a:gd name="T1" fmla="*/ 0 h 297"/>
                <a:gd name="T2" fmla="*/ 554 w 577"/>
                <a:gd name="T3" fmla="*/ 0 h 297"/>
                <a:gd name="T4" fmla="*/ 569 w 577"/>
                <a:gd name="T5" fmla="*/ 54 h 297"/>
                <a:gd name="T6" fmla="*/ 577 w 577"/>
                <a:gd name="T7" fmla="*/ 115 h 297"/>
                <a:gd name="T8" fmla="*/ 577 w 577"/>
                <a:gd name="T9" fmla="*/ 297 h 297"/>
                <a:gd name="T10" fmla="*/ 482 w 577"/>
                <a:gd name="T11" fmla="*/ 273 h 297"/>
                <a:gd name="T12" fmla="*/ 440 w 577"/>
                <a:gd name="T13" fmla="*/ 281 h 297"/>
                <a:gd name="T14" fmla="*/ 197 w 577"/>
                <a:gd name="T15" fmla="*/ 231 h 297"/>
                <a:gd name="T16" fmla="*/ 197 w 577"/>
                <a:gd name="T17" fmla="*/ 88 h 297"/>
                <a:gd name="T18" fmla="*/ 0 w 577"/>
                <a:gd name="T19" fmla="*/ 86 h 297"/>
                <a:gd name="T20" fmla="*/ 0 w 577"/>
                <a:gd name="T21" fmla="*/ 0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7"/>
                <a:gd name="T34" fmla="*/ 0 h 297"/>
                <a:gd name="T35" fmla="*/ 577 w 577"/>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7" h="297">
                  <a:moveTo>
                    <a:pt x="0" y="0"/>
                  </a:moveTo>
                  <a:lnTo>
                    <a:pt x="554" y="0"/>
                  </a:lnTo>
                  <a:lnTo>
                    <a:pt x="569" y="54"/>
                  </a:lnTo>
                  <a:lnTo>
                    <a:pt x="577" y="115"/>
                  </a:lnTo>
                  <a:lnTo>
                    <a:pt x="577" y="297"/>
                  </a:lnTo>
                  <a:lnTo>
                    <a:pt x="482" y="273"/>
                  </a:lnTo>
                  <a:lnTo>
                    <a:pt x="440" y="281"/>
                  </a:lnTo>
                  <a:lnTo>
                    <a:pt x="197" y="231"/>
                  </a:lnTo>
                  <a:lnTo>
                    <a:pt x="197" y="88"/>
                  </a:lnTo>
                  <a:lnTo>
                    <a:pt x="0" y="86"/>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05" name="Freeform 107"/>
            <p:cNvSpPr>
              <a:spLocks/>
            </p:cNvSpPr>
            <p:nvPr/>
          </p:nvSpPr>
          <p:spPr bwMode="auto">
            <a:xfrm>
              <a:off x="2412" y="2011"/>
              <a:ext cx="905" cy="802"/>
            </a:xfrm>
            <a:custGeom>
              <a:avLst/>
              <a:gdLst>
                <a:gd name="T0" fmla="*/ 252 w 905"/>
                <a:gd name="T1" fmla="*/ 0 h 802"/>
                <a:gd name="T2" fmla="*/ 449 w 905"/>
                <a:gd name="T3" fmla="*/ 0 h 802"/>
                <a:gd name="T4" fmla="*/ 449 w 905"/>
                <a:gd name="T5" fmla="*/ 143 h 802"/>
                <a:gd name="T6" fmla="*/ 692 w 905"/>
                <a:gd name="T7" fmla="*/ 194 h 802"/>
                <a:gd name="T8" fmla="*/ 732 w 905"/>
                <a:gd name="T9" fmla="*/ 188 h 802"/>
                <a:gd name="T10" fmla="*/ 829 w 905"/>
                <a:gd name="T11" fmla="*/ 211 h 802"/>
                <a:gd name="T12" fmla="*/ 863 w 905"/>
                <a:gd name="T13" fmla="*/ 217 h 802"/>
                <a:gd name="T14" fmla="*/ 861 w 905"/>
                <a:gd name="T15" fmla="*/ 360 h 802"/>
                <a:gd name="T16" fmla="*/ 905 w 905"/>
                <a:gd name="T17" fmla="*/ 460 h 802"/>
                <a:gd name="T18" fmla="*/ 879 w 905"/>
                <a:gd name="T19" fmla="*/ 509 h 802"/>
                <a:gd name="T20" fmla="*/ 798 w 905"/>
                <a:gd name="T21" fmla="*/ 529 h 802"/>
                <a:gd name="T22" fmla="*/ 672 w 905"/>
                <a:gd name="T23" fmla="*/ 632 h 802"/>
                <a:gd name="T24" fmla="*/ 641 w 905"/>
                <a:gd name="T25" fmla="*/ 714 h 802"/>
                <a:gd name="T26" fmla="*/ 657 w 905"/>
                <a:gd name="T27" fmla="*/ 802 h 802"/>
                <a:gd name="T28" fmla="*/ 495 w 905"/>
                <a:gd name="T29" fmla="*/ 743 h 802"/>
                <a:gd name="T30" fmla="*/ 389 w 905"/>
                <a:gd name="T31" fmla="*/ 567 h 802"/>
                <a:gd name="T32" fmla="*/ 306 w 905"/>
                <a:gd name="T33" fmla="*/ 541 h 802"/>
                <a:gd name="T34" fmla="*/ 260 w 905"/>
                <a:gd name="T35" fmla="*/ 589 h 802"/>
                <a:gd name="T36" fmla="*/ 195 w 905"/>
                <a:gd name="T37" fmla="*/ 551 h 802"/>
                <a:gd name="T38" fmla="*/ 135 w 905"/>
                <a:gd name="T39" fmla="*/ 442 h 802"/>
                <a:gd name="T40" fmla="*/ 0 w 905"/>
                <a:gd name="T41" fmla="*/ 329 h 802"/>
                <a:gd name="T42" fmla="*/ 252 w 905"/>
                <a:gd name="T43" fmla="*/ 329 h 802"/>
                <a:gd name="T44" fmla="*/ 252 w 905"/>
                <a:gd name="T45" fmla="*/ 0 h 8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5"/>
                <a:gd name="T70" fmla="*/ 0 h 802"/>
                <a:gd name="T71" fmla="*/ 905 w 905"/>
                <a:gd name="T72" fmla="*/ 802 h 8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5" h="802">
                  <a:moveTo>
                    <a:pt x="252" y="0"/>
                  </a:moveTo>
                  <a:lnTo>
                    <a:pt x="449" y="0"/>
                  </a:lnTo>
                  <a:lnTo>
                    <a:pt x="449" y="143"/>
                  </a:lnTo>
                  <a:lnTo>
                    <a:pt x="692" y="194"/>
                  </a:lnTo>
                  <a:lnTo>
                    <a:pt x="732" y="188"/>
                  </a:lnTo>
                  <a:lnTo>
                    <a:pt x="829" y="211"/>
                  </a:lnTo>
                  <a:lnTo>
                    <a:pt x="863" y="217"/>
                  </a:lnTo>
                  <a:lnTo>
                    <a:pt x="861" y="360"/>
                  </a:lnTo>
                  <a:lnTo>
                    <a:pt x="905" y="460"/>
                  </a:lnTo>
                  <a:lnTo>
                    <a:pt x="879" y="509"/>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solidFill>
              <a:srgbClr val="FFFF66"/>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06" name="Freeform 108"/>
            <p:cNvSpPr>
              <a:spLocks/>
            </p:cNvSpPr>
            <p:nvPr/>
          </p:nvSpPr>
          <p:spPr bwMode="auto">
            <a:xfrm>
              <a:off x="2277" y="1921"/>
              <a:ext cx="387" cy="487"/>
            </a:xfrm>
            <a:custGeom>
              <a:avLst/>
              <a:gdLst>
                <a:gd name="T0" fmla="*/ 0 w 387"/>
                <a:gd name="T1" fmla="*/ 0 h 487"/>
                <a:gd name="T2" fmla="*/ 387 w 387"/>
                <a:gd name="T3" fmla="*/ 0 h 487"/>
                <a:gd name="T4" fmla="*/ 387 w 387"/>
                <a:gd name="T5" fmla="*/ 420 h 487"/>
                <a:gd name="T6" fmla="*/ 135 w 387"/>
                <a:gd name="T7" fmla="*/ 420 h 487"/>
                <a:gd name="T8" fmla="*/ 64 w 387"/>
                <a:gd name="T9" fmla="*/ 420 h 487"/>
                <a:gd name="T10" fmla="*/ 64 w 387"/>
                <a:gd name="T11" fmla="*/ 487 h 487"/>
                <a:gd name="T12" fmla="*/ 0 w 387"/>
                <a:gd name="T13" fmla="*/ 487 h 487"/>
                <a:gd name="T14" fmla="*/ 0 w 387"/>
                <a:gd name="T15" fmla="*/ 0 h 48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487"/>
                <a:gd name="T26" fmla="*/ 387 w 387"/>
                <a:gd name="T27" fmla="*/ 487 h 4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487">
                  <a:moveTo>
                    <a:pt x="0" y="0"/>
                  </a:moveTo>
                  <a:lnTo>
                    <a:pt x="387" y="0"/>
                  </a:lnTo>
                  <a:lnTo>
                    <a:pt x="387" y="420"/>
                  </a:lnTo>
                  <a:lnTo>
                    <a:pt x="135" y="420"/>
                  </a:lnTo>
                  <a:lnTo>
                    <a:pt x="64" y="420"/>
                  </a:lnTo>
                  <a:lnTo>
                    <a:pt x="64" y="487"/>
                  </a:lnTo>
                  <a:lnTo>
                    <a:pt x="0" y="487"/>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grpSp>
      <p:sp>
        <p:nvSpPr>
          <p:cNvPr id="76907" name="Freeform 109"/>
          <p:cNvSpPr>
            <a:spLocks/>
          </p:cNvSpPr>
          <p:nvPr/>
        </p:nvSpPr>
        <p:spPr bwMode="auto">
          <a:xfrm>
            <a:off x="914400" y="2209800"/>
            <a:ext cx="693738" cy="803275"/>
          </a:xfrm>
          <a:custGeom>
            <a:avLst/>
            <a:gdLst>
              <a:gd name="T0" fmla="*/ 2147483647 w 332"/>
              <a:gd name="T1" fmla="*/ 2147483647 h 426"/>
              <a:gd name="T2" fmla="*/ 2147483647 w 332"/>
              <a:gd name="T3" fmla="*/ 2147483647 h 426"/>
              <a:gd name="T4" fmla="*/ 2147483647 w 332"/>
              <a:gd name="T5" fmla="*/ 2147483647 h 426"/>
              <a:gd name="T6" fmla="*/ 0 w 332"/>
              <a:gd name="T7" fmla="*/ 2147483647 h 426"/>
              <a:gd name="T8" fmla="*/ 0 w 332"/>
              <a:gd name="T9" fmla="*/ 0 h 426"/>
              <a:gd name="T10" fmla="*/ 2147483647 w 332"/>
              <a:gd name="T11" fmla="*/ 0 h 426"/>
              <a:gd name="T12" fmla="*/ 2147483647 w 332"/>
              <a:gd name="T13" fmla="*/ 2147483647 h 426"/>
              <a:gd name="T14" fmla="*/ 0 60000 65536"/>
              <a:gd name="T15" fmla="*/ 0 60000 65536"/>
              <a:gd name="T16" fmla="*/ 0 60000 65536"/>
              <a:gd name="T17" fmla="*/ 0 60000 65536"/>
              <a:gd name="T18" fmla="*/ 0 60000 65536"/>
              <a:gd name="T19" fmla="*/ 0 60000 65536"/>
              <a:gd name="T20" fmla="*/ 0 60000 65536"/>
              <a:gd name="T21" fmla="*/ 0 w 332"/>
              <a:gd name="T22" fmla="*/ 0 h 426"/>
              <a:gd name="T23" fmla="*/ 332 w 332"/>
              <a:gd name="T24" fmla="*/ 426 h 4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2" h="426">
                <a:moveTo>
                  <a:pt x="195" y="81"/>
                </a:moveTo>
                <a:lnTo>
                  <a:pt x="332" y="81"/>
                </a:lnTo>
                <a:lnTo>
                  <a:pt x="332" y="426"/>
                </a:lnTo>
                <a:lnTo>
                  <a:pt x="0" y="426"/>
                </a:lnTo>
                <a:lnTo>
                  <a:pt x="0" y="0"/>
                </a:lnTo>
                <a:lnTo>
                  <a:pt x="195" y="0"/>
                </a:lnTo>
                <a:lnTo>
                  <a:pt x="195" y="81"/>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08" name="Freeform 110"/>
          <p:cNvSpPr>
            <a:spLocks/>
          </p:cNvSpPr>
          <p:nvPr/>
        </p:nvSpPr>
        <p:spPr bwMode="auto">
          <a:xfrm>
            <a:off x="687388" y="2209800"/>
            <a:ext cx="1001712" cy="561975"/>
          </a:xfrm>
          <a:custGeom>
            <a:avLst/>
            <a:gdLst>
              <a:gd name="T0" fmla="*/ 2147483647 w 479"/>
              <a:gd name="T1" fmla="*/ 0 h 298"/>
              <a:gd name="T2" fmla="*/ 2147483647 w 479"/>
              <a:gd name="T3" fmla="*/ 2147483647 h 298"/>
              <a:gd name="T4" fmla="*/ 2147483647 w 479"/>
              <a:gd name="T5" fmla="*/ 2147483647 h 298"/>
              <a:gd name="T6" fmla="*/ 0 w 479"/>
              <a:gd name="T7" fmla="*/ 2147483647 h 298"/>
              <a:gd name="T8" fmla="*/ 2147483647 w 479"/>
              <a:gd name="T9" fmla="*/ 2147483647 h 298"/>
              <a:gd name="T10" fmla="*/ 2147483647 w 479"/>
              <a:gd name="T11" fmla="*/ 2147483647 h 298"/>
              <a:gd name="T12" fmla="*/ 2147483647 w 479"/>
              <a:gd name="T13" fmla="*/ 2147483647 h 298"/>
              <a:gd name="T14" fmla="*/ 2147483647 w 479"/>
              <a:gd name="T15" fmla="*/ 2147483647 h 298"/>
              <a:gd name="T16" fmla="*/ 2147483647 w 479"/>
              <a:gd name="T17" fmla="*/ 2147483647 h 298"/>
              <a:gd name="T18" fmla="*/ 2147483647 w 479"/>
              <a:gd name="T19" fmla="*/ 2147483647 h 298"/>
              <a:gd name="T20" fmla="*/ 2147483647 w 479"/>
              <a:gd name="T21" fmla="*/ 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9"/>
              <a:gd name="T34" fmla="*/ 0 h 298"/>
              <a:gd name="T35" fmla="*/ 479 w 479"/>
              <a:gd name="T36" fmla="*/ 298 h 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9" h="298">
                <a:moveTo>
                  <a:pt x="107" y="0"/>
                </a:moveTo>
                <a:lnTo>
                  <a:pt x="125" y="88"/>
                </a:lnTo>
                <a:lnTo>
                  <a:pt x="115" y="108"/>
                </a:lnTo>
                <a:lnTo>
                  <a:pt x="0" y="90"/>
                </a:lnTo>
                <a:lnTo>
                  <a:pt x="36" y="247"/>
                </a:lnTo>
                <a:lnTo>
                  <a:pt x="90" y="251"/>
                </a:lnTo>
                <a:lnTo>
                  <a:pt x="101" y="298"/>
                </a:lnTo>
                <a:lnTo>
                  <a:pt x="320" y="255"/>
                </a:lnTo>
                <a:lnTo>
                  <a:pt x="479" y="255"/>
                </a:lnTo>
                <a:lnTo>
                  <a:pt x="479" y="2"/>
                </a:lnTo>
                <a:lnTo>
                  <a:pt x="107" y="0"/>
                </a:lnTo>
                <a:close/>
              </a:path>
            </a:pathLst>
          </a:custGeom>
          <a:solidFill>
            <a:srgbClr val="FFFF0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09" name="Freeform 111"/>
          <p:cNvSpPr>
            <a:spLocks/>
          </p:cNvSpPr>
          <p:nvPr/>
        </p:nvSpPr>
        <p:spPr bwMode="auto">
          <a:xfrm>
            <a:off x="692150" y="2674938"/>
            <a:ext cx="1046163" cy="719137"/>
          </a:xfrm>
          <a:custGeom>
            <a:avLst/>
            <a:gdLst>
              <a:gd name="T0" fmla="*/ 2147483647 w 501"/>
              <a:gd name="T1" fmla="*/ 0 h 381"/>
              <a:gd name="T2" fmla="*/ 2147483647 w 501"/>
              <a:gd name="T3" fmla="*/ 2147483647 h 381"/>
              <a:gd name="T4" fmla="*/ 2147483647 w 501"/>
              <a:gd name="T5" fmla="*/ 2147483647 h 381"/>
              <a:gd name="T6" fmla="*/ 2147483647 w 501"/>
              <a:gd name="T7" fmla="*/ 2147483647 h 381"/>
              <a:gd name="T8" fmla="*/ 2147483647 w 501"/>
              <a:gd name="T9" fmla="*/ 2147483647 h 381"/>
              <a:gd name="T10" fmla="*/ 2147483647 w 501"/>
              <a:gd name="T11" fmla="*/ 2147483647 h 381"/>
              <a:gd name="T12" fmla="*/ 2147483647 w 501"/>
              <a:gd name="T13" fmla="*/ 2147483647 h 381"/>
              <a:gd name="T14" fmla="*/ 2147483647 w 501"/>
              <a:gd name="T15" fmla="*/ 2147483647 h 381"/>
              <a:gd name="T16" fmla="*/ 2147483647 w 501"/>
              <a:gd name="T17" fmla="*/ 2147483647 h 381"/>
              <a:gd name="T18" fmla="*/ 2147483647 w 501"/>
              <a:gd name="T19" fmla="*/ 2147483647 h 381"/>
              <a:gd name="T20" fmla="*/ 0 w 501"/>
              <a:gd name="T21" fmla="*/ 2147483647 h 381"/>
              <a:gd name="T22" fmla="*/ 2147483647 w 501"/>
              <a:gd name="T23" fmla="*/ 0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1"/>
              <a:gd name="T37" fmla="*/ 0 h 381"/>
              <a:gd name="T38" fmla="*/ 501 w 501"/>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10" name="Freeform 112"/>
          <p:cNvSpPr>
            <a:spLocks/>
          </p:cNvSpPr>
          <p:nvPr/>
        </p:nvSpPr>
        <p:spPr bwMode="auto">
          <a:xfrm>
            <a:off x="1663700" y="2209800"/>
            <a:ext cx="855663" cy="1184275"/>
          </a:xfrm>
          <a:custGeom>
            <a:avLst/>
            <a:gdLst>
              <a:gd name="T0" fmla="*/ 2147483647 w 410"/>
              <a:gd name="T1" fmla="*/ 0 h 628"/>
              <a:gd name="T2" fmla="*/ 2147483647 w 410"/>
              <a:gd name="T3" fmla="*/ 0 h 628"/>
              <a:gd name="T4" fmla="*/ 2147483647 w 410"/>
              <a:gd name="T5" fmla="*/ 2147483647 h 628"/>
              <a:gd name="T6" fmla="*/ 2147483647 w 410"/>
              <a:gd name="T7" fmla="*/ 2147483647 h 628"/>
              <a:gd name="T8" fmla="*/ 2147483647 w 410"/>
              <a:gd name="T9" fmla="*/ 2147483647 h 628"/>
              <a:gd name="T10" fmla="*/ 2147483647 w 410"/>
              <a:gd name="T11" fmla="*/ 2147483647 h 628"/>
              <a:gd name="T12" fmla="*/ 2147483647 w 410"/>
              <a:gd name="T13" fmla="*/ 2147483647 h 628"/>
              <a:gd name="T14" fmla="*/ 2147483647 w 410"/>
              <a:gd name="T15" fmla="*/ 2147483647 h 628"/>
              <a:gd name="T16" fmla="*/ 2147483647 w 410"/>
              <a:gd name="T17" fmla="*/ 2147483647 h 628"/>
              <a:gd name="T18" fmla="*/ 2147483647 w 410"/>
              <a:gd name="T19" fmla="*/ 2147483647 h 628"/>
              <a:gd name="T20" fmla="*/ 2147483647 w 410"/>
              <a:gd name="T21" fmla="*/ 2147483647 h 628"/>
              <a:gd name="T22" fmla="*/ 2147483647 w 410"/>
              <a:gd name="T23" fmla="*/ 2147483647 h 628"/>
              <a:gd name="T24" fmla="*/ 2147483647 w 410"/>
              <a:gd name="T25" fmla="*/ 2147483647 h 628"/>
              <a:gd name="T26" fmla="*/ 0 w 410"/>
              <a:gd name="T27" fmla="*/ 2147483647 h 628"/>
              <a:gd name="T28" fmla="*/ 2147483647 w 410"/>
              <a:gd name="T29" fmla="*/ 2147483647 h 628"/>
              <a:gd name="T30" fmla="*/ 2147483647 w 410"/>
              <a:gd name="T31" fmla="*/ 2147483647 h 628"/>
              <a:gd name="T32" fmla="*/ 2147483647 w 410"/>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0"/>
              <a:gd name="T52" fmla="*/ 0 h 628"/>
              <a:gd name="T53" fmla="*/ 410 w 410"/>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0" h="628">
                <a:moveTo>
                  <a:pt x="12" y="0"/>
                </a:moveTo>
                <a:lnTo>
                  <a:pt x="84" y="0"/>
                </a:lnTo>
                <a:lnTo>
                  <a:pt x="84" y="104"/>
                </a:lnTo>
                <a:lnTo>
                  <a:pt x="205" y="233"/>
                </a:lnTo>
                <a:lnTo>
                  <a:pt x="180" y="290"/>
                </a:lnTo>
                <a:lnTo>
                  <a:pt x="190" y="316"/>
                </a:lnTo>
                <a:lnTo>
                  <a:pt x="235" y="300"/>
                </a:lnTo>
                <a:lnTo>
                  <a:pt x="299" y="413"/>
                </a:lnTo>
                <a:lnTo>
                  <a:pt x="410" y="380"/>
                </a:lnTo>
                <a:lnTo>
                  <a:pt x="410" y="628"/>
                </a:lnTo>
                <a:lnTo>
                  <a:pt x="211" y="628"/>
                </a:lnTo>
                <a:lnTo>
                  <a:pt x="24" y="628"/>
                </a:lnTo>
                <a:lnTo>
                  <a:pt x="24" y="443"/>
                </a:lnTo>
                <a:lnTo>
                  <a:pt x="0" y="439"/>
                </a:lnTo>
                <a:lnTo>
                  <a:pt x="36" y="296"/>
                </a:lnTo>
                <a:lnTo>
                  <a:pt x="12" y="253"/>
                </a:lnTo>
                <a:lnTo>
                  <a:pt x="12"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11" name="Freeform 113"/>
          <p:cNvSpPr>
            <a:spLocks/>
          </p:cNvSpPr>
          <p:nvPr/>
        </p:nvSpPr>
        <p:spPr bwMode="auto">
          <a:xfrm>
            <a:off x="1295400" y="3429000"/>
            <a:ext cx="838200" cy="1173163"/>
          </a:xfrm>
          <a:custGeom>
            <a:avLst/>
            <a:gdLst>
              <a:gd name="T0" fmla="*/ 0 w 386"/>
              <a:gd name="T1" fmla="*/ 0 h 623"/>
              <a:gd name="T2" fmla="*/ 2147483647 w 386"/>
              <a:gd name="T3" fmla="*/ 0 h 623"/>
              <a:gd name="T4" fmla="*/ 2147483647 w 386"/>
              <a:gd name="T5" fmla="*/ 2147483647 h 623"/>
              <a:gd name="T6" fmla="*/ 2147483647 w 386"/>
              <a:gd name="T7" fmla="*/ 2147483647 h 623"/>
              <a:gd name="T8" fmla="*/ 2147483647 w 386"/>
              <a:gd name="T9" fmla="*/ 2147483647 h 623"/>
              <a:gd name="T10" fmla="*/ 2147483647 w 386"/>
              <a:gd name="T11" fmla="*/ 2147483647 h 623"/>
              <a:gd name="T12" fmla="*/ 0 w 386"/>
              <a:gd name="T13" fmla="*/ 2147483647 h 623"/>
              <a:gd name="T14" fmla="*/ 0 w 386"/>
              <a:gd name="T15" fmla="*/ 0 h 623"/>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623"/>
              <a:gd name="T26" fmla="*/ 386 w 386"/>
              <a:gd name="T27" fmla="*/ 623 h 6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623">
                <a:moveTo>
                  <a:pt x="0" y="0"/>
                </a:moveTo>
                <a:lnTo>
                  <a:pt x="386" y="0"/>
                </a:lnTo>
                <a:lnTo>
                  <a:pt x="386" y="424"/>
                </a:lnTo>
                <a:lnTo>
                  <a:pt x="386" y="519"/>
                </a:lnTo>
                <a:lnTo>
                  <a:pt x="343" y="509"/>
                </a:lnTo>
                <a:lnTo>
                  <a:pt x="363" y="623"/>
                </a:lnTo>
                <a:lnTo>
                  <a:pt x="0" y="263"/>
                </a:lnTo>
                <a:lnTo>
                  <a:pt x="0" y="0"/>
                </a:lnTo>
                <a:close/>
              </a:path>
            </a:pathLst>
          </a:custGeom>
          <a:solidFill>
            <a:srgbClr val="C0C0C0"/>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12" name="Freeform 114"/>
          <p:cNvSpPr>
            <a:spLocks/>
          </p:cNvSpPr>
          <p:nvPr/>
        </p:nvSpPr>
        <p:spPr bwMode="auto">
          <a:xfrm>
            <a:off x="2032000" y="4191000"/>
            <a:ext cx="787400" cy="909638"/>
          </a:xfrm>
          <a:custGeom>
            <a:avLst/>
            <a:gdLst>
              <a:gd name="T0" fmla="*/ 2147483647 w 377"/>
              <a:gd name="T1" fmla="*/ 0 h 483"/>
              <a:gd name="T2" fmla="*/ 2147483647 w 377"/>
              <a:gd name="T3" fmla="*/ 0 h 483"/>
              <a:gd name="T4" fmla="*/ 2147483647 w 377"/>
              <a:gd name="T5" fmla="*/ 2147483647 h 483"/>
              <a:gd name="T6" fmla="*/ 2147483647 w 377"/>
              <a:gd name="T7" fmla="*/ 2147483647 h 483"/>
              <a:gd name="T8" fmla="*/ 2147483647 w 377"/>
              <a:gd name="T9" fmla="*/ 2147483647 h 483"/>
              <a:gd name="T10" fmla="*/ 2147483647 w 377"/>
              <a:gd name="T11" fmla="*/ 2147483647 h 483"/>
              <a:gd name="T12" fmla="*/ 2147483647 w 377"/>
              <a:gd name="T13" fmla="*/ 2147483647 h 483"/>
              <a:gd name="T14" fmla="*/ 2147483647 w 377"/>
              <a:gd name="T15" fmla="*/ 2147483647 h 483"/>
              <a:gd name="T16" fmla="*/ 0 w 377"/>
              <a:gd name="T17" fmla="*/ 2147483647 h 483"/>
              <a:gd name="T18" fmla="*/ 2147483647 w 377"/>
              <a:gd name="T19" fmla="*/ 2147483647 h 483"/>
              <a:gd name="T20" fmla="*/ 2147483647 w 377"/>
              <a:gd name="T21" fmla="*/ 0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483"/>
              <a:gd name="T35" fmla="*/ 377 w 377"/>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483">
                <a:moveTo>
                  <a:pt x="41" y="0"/>
                </a:moveTo>
                <a:lnTo>
                  <a:pt x="377" y="0"/>
                </a:lnTo>
                <a:lnTo>
                  <a:pt x="377" y="483"/>
                </a:lnTo>
                <a:lnTo>
                  <a:pt x="260" y="483"/>
                </a:lnTo>
                <a:lnTo>
                  <a:pt x="37" y="376"/>
                </a:lnTo>
                <a:lnTo>
                  <a:pt x="37" y="342"/>
                </a:lnTo>
                <a:lnTo>
                  <a:pt x="51" y="239"/>
                </a:lnTo>
                <a:lnTo>
                  <a:pt x="16" y="191"/>
                </a:lnTo>
                <a:lnTo>
                  <a:pt x="0" y="83"/>
                </a:lnTo>
                <a:lnTo>
                  <a:pt x="41" y="93"/>
                </a:lnTo>
                <a:lnTo>
                  <a:pt x="41" y="0"/>
                </a:lnTo>
                <a:close/>
              </a:path>
            </a:pathLst>
          </a:custGeom>
          <a:solidFill>
            <a:srgbClr val="C0C0C0"/>
          </a:solidFill>
          <a:ln w="12700">
            <a:solidFill>
              <a:srgbClr val="000000"/>
            </a:solidFill>
            <a:round/>
            <a:headEnd/>
            <a:tailEnd/>
          </a:ln>
        </p:spPr>
        <p:txBody>
          <a:bodyPr>
            <a:prstTxWarp prst="textNoShape">
              <a:avLst/>
            </a:prstTxWarp>
          </a:bodyPr>
          <a:lstStyle/>
          <a:p>
            <a:endParaRPr lang="en-US" b="1" dirty="0">
              <a:solidFill>
                <a:srgbClr val="CC0000"/>
              </a:solidFill>
              <a:latin typeface="+mj-lt"/>
            </a:endParaRPr>
          </a:p>
          <a:p>
            <a:r>
              <a:rPr lang="en-US" b="1" dirty="0">
                <a:solidFill>
                  <a:srgbClr val="CC0000"/>
                </a:solidFill>
                <a:latin typeface="+mj-lt"/>
              </a:rPr>
              <a:t>  </a:t>
            </a:r>
          </a:p>
        </p:txBody>
      </p:sp>
      <p:sp>
        <p:nvSpPr>
          <p:cNvPr id="76913" name="Freeform 115"/>
          <p:cNvSpPr>
            <a:spLocks/>
          </p:cNvSpPr>
          <p:nvPr/>
        </p:nvSpPr>
        <p:spPr bwMode="auto">
          <a:xfrm>
            <a:off x="685800" y="3352800"/>
            <a:ext cx="1447800" cy="1455738"/>
          </a:xfrm>
          <a:custGeom>
            <a:avLst/>
            <a:gdLst>
              <a:gd name="T0" fmla="*/ 2147483647 w 693"/>
              <a:gd name="T1" fmla="*/ 0 h 772"/>
              <a:gd name="T2" fmla="*/ 2147483647 w 693"/>
              <a:gd name="T3" fmla="*/ 0 h 772"/>
              <a:gd name="T4" fmla="*/ 2147483647 w 693"/>
              <a:gd name="T5" fmla="*/ 2147483647 h 772"/>
              <a:gd name="T6" fmla="*/ 2147483647 w 693"/>
              <a:gd name="T7" fmla="*/ 2147483647 h 772"/>
              <a:gd name="T8" fmla="*/ 2147483647 w 693"/>
              <a:gd name="T9" fmla="*/ 2147483647 h 772"/>
              <a:gd name="T10" fmla="*/ 2147483647 w 693"/>
              <a:gd name="T11" fmla="*/ 2147483647 h 772"/>
              <a:gd name="T12" fmla="*/ 2147483647 w 693"/>
              <a:gd name="T13" fmla="*/ 2147483647 h 772"/>
              <a:gd name="T14" fmla="*/ 2147483647 w 693"/>
              <a:gd name="T15" fmla="*/ 2147483647 h 772"/>
              <a:gd name="T16" fmla="*/ 2147483647 w 693"/>
              <a:gd name="T17" fmla="*/ 2147483647 h 772"/>
              <a:gd name="T18" fmla="*/ 2147483647 w 693"/>
              <a:gd name="T19" fmla="*/ 2147483647 h 772"/>
              <a:gd name="T20" fmla="*/ 2147483647 w 693"/>
              <a:gd name="T21" fmla="*/ 2147483647 h 772"/>
              <a:gd name="T22" fmla="*/ 2147483647 w 693"/>
              <a:gd name="T23" fmla="*/ 2147483647 h 772"/>
              <a:gd name="T24" fmla="*/ 0 w 693"/>
              <a:gd name="T25" fmla="*/ 2147483647 h 772"/>
              <a:gd name="T26" fmla="*/ 2147483647 w 693"/>
              <a:gd name="T27" fmla="*/ 0 h 7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3"/>
              <a:gd name="T43" fmla="*/ 0 h 772"/>
              <a:gd name="T44" fmla="*/ 693 w 693"/>
              <a:gd name="T45" fmla="*/ 772 h 7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solidFill>
            <a:srgbClr val="FFFF66"/>
          </a:solidFill>
          <a:ln w="12700">
            <a:solidFill>
              <a:srgbClr val="000000"/>
            </a:solidFill>
            <a:round/>
            <a:headEnd/>
            <a:tailEnd/>
          </a:ln>
        </p:spPr>
        <p:txBody>
          <a:bodyPr>
            <a:prstTxWarp prst="textNoShape">
              <a:avLst/>
            </a:prstTxWarp>
          </a:bodyPr>
          <a:lstStyle/>
          <a:p>
            <a:endParaRPr lang="en-US" dirty="0">
              <a:latin typeface="+mj-lt"/>
            </a:endParaRPr>
          </a:p>
        </p:txBody>
      </p:sp>
      <p:sp>
        <p:nvSpPr>
          <p:cNvPr id="15415" name="Rectangle 116"/>
          <p:cNvSpPr>
            <a:spLocks noChangeArrowheads="1"/>
          </p:cNvSpPr>
          <p:nvPr/>
        </p:nvSpPr>
        <p:spPr bwMode="auto">
          <a:xfrm>
            <a:off x="381000" y="-304800"/>
            <a:ext cx="8229600" cy="1143000"/>
          </a:xfrm>
          <a:prstGeom prst="rect">
            <a:avLst/>
          </a:prstGeom>
          <a:noFill/>
          <a:ln w="9525">
            <a:noFill/>
            <a:miter lim="800000"/>
            <a:headEnd/>
            <a:tailEnd/>
          </a:ln>
        </p:spPr>
        <p:txBody>
          <a:bodyPr lIns="91359" tIns="45679" rIns="91359" bIns="45679" anchor="b">
            <a:prstTxWarp prst="textNoShape">
              <a:avLst/>
            </a:prstTxWarp>
          </a:bodyPr>
          <a:lstStyle/>
          <a:p>
            <a:pPr algn="ctr"/>
            <a:r>
              <a:rPr lang="en-US" sz="2800" b="1" dirty="0" smtClean="0">
                <a:solidFill>
                  <a:srgbClr val="000000"/>
                </a:solidFill>
                <a:latin typeface="+mj-lt"/>
              </a:rPr>
              <a:t>Distribution: Years 1-3+</a:t>
            </a:r>
            <a:endParaRPr lang="en-US" sz="2800" b="1" dirty="0">
              <a:solidFill>
                <a:srgbClr val="000000"/>
              </a:solidFill>
              <a:latin typeface="+mj-lt"/>
            </a:endParaRPr>
          </a:p>
        </p:txBody>
      </p:sp>
      <p:sp>
        <p:nvSpPr>
          <p:cNvPr id="76915" name="Text Box 118"/>
          <p:cNvSpPr txBox="1">
            <a:spLocks noChangeArrowheads="1"/>
          </p:cNvSpPr>
          <p:nvPr/>
        </p:nvSpPr>
        <p:spPr bwMode="auto">
          <a:xfrm>
            <a:off x="7772400" y="3733800"/>
            <a:ext cx="413131"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NJ</a:t>
            </a:r>
          </a:p>
        </p:txBody>
      </p:sp>
      <p:sp>
        <p:nvSpPr>
          <p:cNvPr id="76916" name="Text Box 119"/>
          <p:cNvSpPr txBox="1">
            <a:spLocks noChangeArrowheads="1"/>
          </p:cNvSpPr>
          <p:nvPr/>
        </p:nvSpPr>
        <p:spPr bwMode="auto">
          <a:xfrm>
            <a:off x="8153400" y="3810000"/>
            <a:ext cx="422261"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CT</a:t>
            </a:r>
          </a:p>
        </p:txBody>
      </p:sp>
      <p:sp>
        <p:nvSpPr>
          <p:cNvPr id="76917" name="Text Box 120"/>
          <p:cNvSpPr txBox="1">
            <a:spLocks noChangeArrowheads="1"/>
          </p:cNvSpPr>
          <p:nvPr/>
        </p:nvSpPr>
        <p:spPr bwMode="auto">
          <a:xfrm>
            <a:off x="7315200" y="3048000"/>
            <a:ext cx="466794"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NY</a:t>
            </a:r>
          </a:p>
        </p:txBody>
      </p:sp>
      <p:sp>
        <p:nvSpPr>
          <p:cNvPr id="76918" name="Rectangle 131"/>
          <p:cNvSpPr>
            <a:spLocks noChangeArrowheads="1"/>
          </p:cNvSpPr>
          <p:nvPr/>
        </p:nvSpPr>
        <p:spPr bwMode="auto">
          <a:xfrm>
            <a:off x="228600" y="990600"/>
            <a:ext cx="838200" cy="457200"/>
          </a:xfrm>
          <a:prstGeom prst="rect">
            <a:avLst/>
          </a:prstGeom>
          <a:solidFill>
            <a:srgbClr val="339933"/>
          </a:solidFill>
          <a:ln w="9525">
            <a:solidFill>
              <a:schemeClr val="tx1"/>
            </a:solidFill>
            <a:miter lim="800000"/>
            <a:headEnd/>
            <a:tailEnd/>
          </a:ln>
        </p:spPr>
        <p:txBody>
          <a:bodyPr wrap="none" anchor="ctr">
            <a:prstTxWarp prst="textNoShape">
              <a:avLst/>
            </a:prstTxWarp>
          </a:bodyPr>
          <a:lstStyle/>
          <a:p>
            <a:pPr algn="ctr"/>
            <a:r>
              <a:rPr lang="en-US" dirty="0" smtClean="0">
                <a:latin typeface="+mj-lt"/>
              </a:rPr>
              <a:t>Y1</a:t>
            </a:r>
            <a:endParaRPr lang="en-US" dirty="0">
              <a:latin typeface="+mj-lt"/>
            </a:endParaRPr>
          </a:p>
        </p:txBody>
      </p:sp>
      <p:sp>
        <p:nvSpPr>
          <p:cNvPr id="76919" name="Rectangle 133"/>
          <p:cNvSpPr>
            <a:spLocks noChangeArrowheads="1"/>
          </p:cNvSpPr>
          <p:nvPr/>
        </p:nvSpPr>
        <p:spPr bwMode="auto">
          <a:xfrm>
            <a:off x="1219200" y="990600"/>
            <a:ext cx="838200" cy="457200"/>
          </a:xfrm>
          <a:prstGeom prst="rect">
            <a:avLst/>
          </a:prstGeom>
          <a:solidFill>
            <a:srgbClr val="0066FF"/>
          </a:solidFill>
          <a:ln w="9525">
            <a:solidFill>
              <a:schemeClr val="tx1"/>
            </a:solidFill>
            <a:miter lim="800000"/>
            <a:headEnd/>
            <a:tailEnd/>
          </a:ln>
        </p:spPr>
        <p:txBody>
          <a:bodyPr wrap="none" anchor="ctr">
            <a:prstTxWarp prst="textNoShape">
              <a:avLst/>
            </a:prstTxWarp>
          </a:bodyPr>
          <a:lstStyle/>
          <a:p>
            <a:pPr algn="ctr"/>
            <a:r>
              <a:rPr lang="en-US" dirty="0" smtClean="0">
                <a:latin typeface="+mj-lt"/>
              </a:rPr>
              <a:t>Y2 </a:t>
            </a:r>
            <a:endParaRPr lang="en-US" dirty="0">
              <a:latin typeface="+mj-lt"/>
            </a:endParaRPr>
          </a:p>
        </p:txBody>
      </p:sp>
      <p:sp>
        <p:nvSpPr>
          <p:cNvPr id="76920" name="AutoShape 120"/>
          <p:cNvSpPr>
            <a:spLocks/>
          </p:cNvSpPr>
          <p:nvPr/>
        </p:nvSpPr>
        <p:spPr bwMode="auto">
          <a:xfrm>
            <a:off x="5715000" y="1143000"/>
            <a:ext cx="1143000" cy="1028700"/>
          </a:xfrm>
          <a:prstGeom prst="borderCallout2">
            <a:avLst>
              <a:gd name="adj1" fmla="val 11111"/>
              <a:gd name="adj2" fmla="val 106667"/>
              <a:gd name="adj3" fmla="val 11111"/>
              <a:gd name="adj4" fmla="val 140139"/>
              <a:gd name="adj5" fmla="val 236574"/>
              <a:gd name="adj6" fmla="val 175000"/>
            </a:avLst>
          </a:prstGeom>
          <a:solidFill>
            <a:srgbClr val="339933"/>
          </a:solidFill>
          <a:ln w="19050">
            <a:solidFill>
              <a:schemeClr val="tx1"/>
            </a:solidFill>
            <a:miter lim="800000"/>
            <a:headEnd/>
            <a:tailEnd/>
          </a:ln>
          <a:effectLst/>
        </p:spPr>
        <p:txBody>
          <a:bodyPr>
            <a:prstTxWarp prst="textNoShape">
              <a:avLst/>
            </a:prstTxWarp>
          </a:bodyPr>
          <a:lstStyle/>
          <a:p>
            <a:pPr algn="ctr"/>
            <a:r>
              <a:rPr lang="en-US" sz="1400" b="1" dirty="0">
                <a:latin typeface="+mj-lt"/>
              </a:rPr>
              <a:t>Chelsea &amp; Meat Packing  Dist. NYC</a:t>
            </a:r>
          </a:p>
        </p:txBody>
      </p:sp>
      <p:sp>
        <p:nvSpPr>
          <p:cNvPr id="76921" name="Line 121"/>
          <p:cNvSpPr>
            <a:spLocks noChangeShapeType="1"/>
          </p:cNvSpPr>
          <p:nvPr/>
        </p:nvSpPr>
        <p:spPr bwMode="auto">
          <a:xfrm>
            <a:off x="7620000" y="3657600"/>
            <a:ext cx="228600" cy="228600"/>
          </a:xfrm>
          <a:prstGeom prst="line">
            <a:avLst/>
          </a:prstGeom>
          <a:noFill/>
          <a:ln w="19050">
            <a:solidFill>
              <a:schemeClr val="tx1"/>
            </a:solidFill>
            <a:round/>
            <a:headEnd/>
            <a:tailEnd/>
          </a:ln>
          <a:effectLst/>
        </p:spPr>
        <p:txBody>
          <a:bodyPr>
            <a:prstTxWarp prst="textNoShape">
              <a:avLst/>
            </a:prstTxWarp>
          </a:bodyPr>
          <a:lstStyle/>
          <a:p>
            <a:endParaRPr lang="en-US" dirty="0">
              <a:latin typeface="+mj-lt"/>
            </a:endParaRPr>
          </a:p>
        </p:txBody>
      </p:sp>
      <p:sp>
        <p:nvSpPr>
          <p:cNvPr id="76922" name="Line 122"/>
          <p:cNvSpPr>
            <a:spLocks noChangeShapeType="1"/>
          </p:cNvSpPr>
          <p:nvPr/>
        </p:nvSpPr>
        <p:spPr bwMode="auto">
          <a:xfrm>
            <a:off x="7924800" y="3505200"/>
            <a:ext cx="304800" cy="381000"/>
          </a:xfrm>
          <a:prstGeom prst="line">
            <a:avLst/>
          </a:prstGeom>
          <a:noFill/>
          <a:ln w="19050">
            <a:solidFill>
              <a:schemeClr val="tx1"/>
            </a:solidFill>
            <a:round/>
            <a:headEnd/>
            <a:tailEnd/>
          </a:ln>
          <a:effectLst/>
        </p:spPr>
        <p:txBody>
          <a:bodyPr>
            <a:prstTxWarp prst="textNoShape">
              <a:avLst/>
            </a:prstTxWarp>
          </a:bodyPr>
          <a:lstStyle/>
          <a:p>
            <a:endParaRPr lang="en-US" dirty="0">
              <a:latin typeface="+mj-lt"/>
            </a:endParaRPr>
          </a:p>
        </p:txBody>
      </p:sp>
      <p:sp>
        <p:nvSpPr>
          <p:cNvPr id="76923" name="AutoShape 123"/>
          <p:cNvSpPr>
            <a:spLocks/>
          </p:cNvSpPr>
          <p:nvPr/>
        </p:nvSpPr>
        <p:spPr bwMode="auto">
          <a:xfrm>
            <a:off x="1905000" y="3733800"/>
            <a:ext cx="1676400" cy="457200"/>
          </a:xfrm>
          <a:prstGeom prst="accentCallout1">
            <a:avLst>
              <a:gd name="adj1" fmla="val 25000"/>
              <a:gd name="adj2" fmla="val -4546"/>
              <a:gd name="adj3" fmla="val 250000"/>
              <a:gd name="adj4" fmla="val -18181"/>
            </a:avLst>
          </a:prstGeom>
          <a:solidFill>
            <a:srgbClr val="FFFF66"/>
          </a:solidFill>
          <a:ln w="28575">
            <a:solidFill>
              <a:schemeClr val="tx1"/>
            </a:solidFill>
            <a:miter lim="800000"/>
            <a:headEnd/>
            <a:tailEnd/>
          </a:ln>
          <a:effectLst/>
        </p:spPr>
        <p:txBody>
          <a:bodyPr>
            <a:prstTxWarp prst="textNoShape">
              <a:avLst/>
            </a:prstTxWarp>
          </a:bodyPr>
          <a:lstStyle/>
          <a:p>
            <a:r>
              <a:rPr lang="en-US" sz="1400" b="1" dirty="0">
                <a:latin typeface="+mj-lt"/>
              </a:rPr>
              <a:t>Los Angeles</a:t>
            </a:r>
          </a:p>
        </p:txBody>
      </p:sp>
      <p:sp>
        <p:nvSpPr>
          <p:cNvPr id="76924" name="Rectangle 133"/>
          <p:cNvSpPr>
            <a:spLocks noChangeArrowheads="1"/>
          </p:cNvSpPr>
          <p:nvPr/>
        </p:nvSpPr>
        <p:spPr bwMode="auto">
          <a:xfrm>
            <a:off x="2209800" y="990600"/>
            <a:ext cx="838200" cy="457200"/>
          </a:xfrm>
          <a:prstGeom prst="rect">
            <a:avLst/>
          </a:prstGeom>
          <a:solidFill>
            <a:srgbClr val="FFFF66"/>
          </a:solidFill>
          <a:ln w="9525">
            <a:solidFill>
              <a:schemeClr val="tx1"/>
            </a:solidFill>
            <a:miter lim="800000"/>
            <a:headEnd/>
            <a:tailEnd/>
          </a:ln>
        </p:spPr>
        <p:txBody>
          <a:bodyPr wrap="none" anchor="ctr">
            <a:prstTxWarp prst="textNoShape">
              <a:avLst/>
            </a:prstTxWarp>
          </a:bodyPr>
          <a:lstStyle/>
          <a:p>
            <a:pPr algn="ctr"/>
            <a:r>
              <a:rPr lang="en-US" dirty="0" smtClean="0">
                <a:latin typeface="+mj-lt"/>
              </a:rPr>
              <a:t>Y3+ </a:t>
            </a:r>
            <a:endParaRPr lang="en-US" dirty="0">
              <a:latin typeface="+mj-lt"/>
            </a:endParaRPr>
          </a:p>
        </p:txBody>
      </p:sp>
      <p:sp>
        <p:nvSpPr>
          <p:cNvPr id="76926" name="Text Box 119"/>
          <p:cNvSpPr txBox="1">
            <a:spLocks noChangeArrowheads="1"/>
          </p:cNvSpPr>
          <p:nvPr/>
        </p:nvSpPr>
        <p:spPr bwMode="auto">
          <a:xfrm>
            <a:off x="7543800" y="2286000"/>
            <a:ext cx="530915"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MA</a:t>
            </a:r>
          </a:p>
        </p:txBody>
      </p:sp>
      <p:sp>
        <p:nvSpPr>
          <p:cNvPr id="76927" name="Line 127"/>
          <p:cNvSpPr>
            <a:spLocks noChangeShapeType="1"/>
          </p:cNvSpPr>
          <p:nvPr/>
        </p:nvSpPr>
        <p:spPr bwMode="auto">
          <a:xfrm>
            <a:off x="7848600" y="2590800"/>
            <a:ext cx="152400" cy="762000"/>
          </a:xfrm>
          <a:prstGeom prst="line">
            <a:avLst/>
          </a:prstGeom>
          <a:noFill/>
          <a:ln w="19050">
            <a:solidFill>
              <a:schemeClr val="tx1"/>
            </a:solidFill>
            <a:round/>
            <a:headEnd/>
            <a:tailEnd/>
          </a:ln>
          <a:effectLst/>
        </p:spPr>
        <p:txBody>
          <a:bodyPr>
            <a:prstTxWarp prst="textNoShape">
              <a:avLst/>
            </a:prstTxWarp>
          </a:bodyPr>
          <a:lstStyle/>
          <a:p>
            <a:endParaRPr lang="en-US" dirty="0">
              <a:latin typeface="+mj-lt"/>
            </a:endParaRPr>
          </a:p>
        </p:txBody>
      </p:sp>
      <p:sp>
        <p:nvSpPr>
          <p:cNvPr id="76928" name="Freeform 84"/>
          <p:cNvSpPr>
            <a:spLocks/>
          </p:cNvSpPr>
          <p:nvPr/>
        </p:nvSpPr>
        <p:spPr bwMode="auto">
          <a:xfrm>
            <a:off x="5257800" y="3352800"/>
            <a:ext cx="560388" cy="860425"/>
          </a:xfrm>
          <a:custGeom>
            <a:avLst/>
            <a:gdLst>
              <a:gd name="T0" fmla="*/ 2147483647 w 268"/>
              <a:gd name="T1" fmla="*/ 0 h 457"/>
              <a:gd name="T2" fmla="*/ 2147483647 w 268"/>
              <a:gd name="T3" fmla="*/ 0 h 457"/>
              <a:gd name="T4" fmla="*/ 2147483647 w 268"/>
              <a:gd name="T5" fmla="*/ 2147483647 h 457"/>
              <a:gd name="T6" fmla="*/ 2147483647 w 268"/>
              <a:gd name="T7" fmla="*/ 2147483647 h 457"/>
              <a:gd name="T8" fmla="*/ 2147483647 w 268"/>
              <a:gd name="T9" fmla="*/ 2147483647 h 457"/>
              <a:gd name="T10" fmla="*/ 2147483647 w 268"/>
              <a:gd name="T11" fmla="*/ 2147483647 h 457"/>
              <a:gd name="T12" fmla="*/ 2147483647 w 268"/>
              <a:gd name="T13" fmla="*/ 2147483647 h 457"/>
              <a:gd name="T14" fmla="*/ 2147483647 w 268"/>
              <a:gd name="T15" fmla="*/ 2147483647 h 457"/>
              <a:gd name="T16" fmla="*/ 2147483647 w 268"/>
              <a:gd name="T17" fmla="*/ 2147483647 h 457"/>
              <a:gd name="T18" fmla="*/ 2147483647 w 268"/>
              <a:gd name="T19" fmla="*/ 2147483647 h 457"/>
              <a:gd name="T20" fmla="*/ 2147483647 w 268"/>
              <a:gd name="T21" fmla="*/ 2147483647 h 457"/>
              <a:gd name="T22" fmla="*/ 2147483647 w 268"/>
              <a:gd name="T23" fmla="*/ 2147483647 h 457"/>
              <a:gd name="T24" fmla="*/ 0 w 268"/>
              <a:gd name="T25" fmla="*/ 2147483647 h 457"/>
              <a:gd name="T26" fmla="*/ 2147483647 w 268"/>
              <a:gd name="T27" fmla="*/ 2147483647 h 457"/>
              <a:gd name="T28" fmla="*/ 2147483647 w 268"/>
              <a:gd name="T29" fmla="*/ 2147483647 h 457"/>
              <a:gd name="T30" fmla="*/ 2147483647 w 268"/>
              <a:gd name="T31" fmla="*/ 2147483647 h 457"/>
              <a:gd name="T32" fmla="*/ 2147483647 w 268"/>
              <a:gd name="T33" fmla="*/ 2147483647 h 457"/>
              <a:gd name="T34" fmla="*/ 2147483647 w 268"/>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8"/>
              <a:gd name="T55" fmla="*/ 0 h 457"/>
              <a:gd name="T56" fmla="*/ 268 w 268"/>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8" h="457">
                <a:moveTo>
                  <a:pt x="68" y="0"/>
                </a:moveTo>
                <a:lnTo>
                  <a:pt x="244" y="0"/>
                </a:lnTo>
                <a:lnTo>
                  <a:pt x="266" y="68"/>
                </a:lnTo>
                <a:lnTo>
                  <a:pt x="266" y="303"/>
                </a:lnTo>
                <a:lnTo>
                  <a:pt x="268" y="324"/>
                </a:lnTo>
                <a:lnTo>
                  <a:pt x="234" y="364"/>
                </a:lnTo>
                <a:lnTo>
                  <a:pt x="226" y="412"/>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solidFill>
            <a:srgbClr val="FFFF66"/>
          </a:solidFill>
          <a:ln w="12700">
            <a:solidFill>
              <a:srgbClr val="000000"/>
            </a:solidFill>
            <a:round/>
            <a:headEnd/>
            <a:tailEnd/>
          </a:ln>
        </p:spPr>
        <p:txBody>
          <a:bodyPr>
            <a:prstTxWarp prst="textNoShape">
              <a:avLst/>
            </a:prstTxWarp>
          </a:bodyPr>
          <a:lstStyle/>
          <a:p>
            <a:endParaRPr lang="en-US" dirty="0">
              <a:latin typeface="+mj-lt"/>
            </a:endParaRPr>
          </a:p>
        </p:txBody>
      </p:sp>
      <p:sp>
        <p:nvSpPr>
          <p:cNvPr id="76929" name="AutoShape 129"/>
          <p:cNvSpPr>
            <a:spLocks/>
          </p:cNvSpPr>
          <p:nvPr/>
        </p:nvSpPr>
        <p:spPr bwMode="auto">
          <a:xfrm>
            <a:off x="4114800" y="3429000"/>
            <a:ext cx="1219200" cy="381000"/>
          </a:xfrm>
          <a:prstGeom prst="accentCallout2">
            <a:avLst>
              <a:gd name="adj1" fmla="val 30000"/>
              <a:gd name="adj2" fmla="val 106250"/>
              <a:gd name="adj3" fmla="val 30000"/>
              <a:gd name="adj4" fmla="val 120963"/>
              <a:gd name="adj5" fmla="val -7500"/>
              <a:gd name="adj6" fmla="val 136718"/>
            </a:avLst>
          </a:prstGeom>
          <a:solidFill>
            <a:srgbClr val="FFFF66"/>
          </a:solidFill>
          <a:ln w="28575">
            <a:solidFill>
              <a:schemeClr val="tx1"/>
            </a:solidFill>
            <a:miter lim="800000"/>
            <a:headEnd/>
            <a:tailEnd/>
          </a:ln>
          <a:effectLst/>
        </p:spPr>
        <p:txBody>
          <a:bodyPr>
            <a:prstTxWarp prst="textNoShape">
              <a:avLst/>
            </a:prstTxWarp>
          </a:bodyPr>
          <a:lstStyle/>
          <a:p>
            <a:pPr algn="ctr"/>
            <a:r>
              <a:rPr lang="en-US" sz="1400" b="1" dirty="0">
                <a:latin typeface="+mj-lt"/>
              </a:rPr>
              <a:t>Chicago</a:t>
            </a:r>
          </a:p>
        </p:txBody>
      </p:sp>
      <p:sp>
        <p:nvSpPr>
          <p:cNvPr id="76930" name="Text Box 120"/>
          <p:cNvSpPr txBox="1">
            <a:spLocks noChangeArrowheads="1"/>
          </p:cNvSpPr>
          <p:nvPr/>
        </p:nvSpPr>
        <p:spPr bwMode="auto">
          <a:xfrm>
            <a:off x="5257800" y="2819400"/>
            <a:ext cx="455398"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WI</a:t>
            </a:r>
          </a:p>
        </p:txBody>
      </p:sp>
      <p:sp>
        <p:nvSpPr>
          <p:cNvPr id="76931" name="Text Box 120"/>
          <p:cNvSpPr txBox="1">
            <a:spLocks noChangeArrowheads="1"/>
          </p:cNvSpPr>
          <p:nvPr/>
        </p:nvSpPr>
        <p:spPr bwMode="auto">
          <a:xfrm>
            <a:off x="5438775" y="3581400"/>
            <a:ext cx="352425" cy="369332"/>
          </a:xfrm>
          <a:prstGeom prst="rect">
            <a:avLst/>
          </a:prstGeom>
          <a:noFill/>
          <a:ln w="9525">
            <a:noFill/>
            <a:miter lim="800000"/>
            <a:headEnd/>
            <a:tailEnd/>
          </a:ln>
        </p:spPr>
        <p:txBody>
          <a:bodyPr>
            <a:prstTxWarp prst="textNoShape">
              <a:avLst/>
            </a:prstTxWarp>
            <a:spAutoFit/>
          </a:bodyPr>
          <a:lstStyle/>
          <a:p>
            <a:r>
              <a:rPr lang="en-US" b="1" dirty="0">
                <a:latin typeface="+mj-lt"/>
              </a:rPr>
              <a:t>IL</a:t>
            </a:r>
          </a:p>
        </p:txBody>
      </p:sp>
      <p:sp>
        <p:nvSpPr>
          <p:cNvPr id="76933" name="Text Box 119"/>
          <p:cNvSpPr txBox="1">
            <a:spLocks noChangeArrowheads="1"/>
          </p:cNvSpPr>
          <p:nvPr/>
        </p:nvSpPr>
        <p:spPr bwMode="auto">
          <a:xfrm>
            <a:off x="7848600" y="4191000"/>
            <a:ext cx="531929"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MD</a:t>
            </a:r>
          </a:p>
        </p:txBody>
      </p:sp>
      <p:sp>
        <p:nvSpPr>
          <p:cNvPr id="76934" name="Line 134"/>
          <p:cNvSpPr>
            <a:spLocks noChangeShapeType="1"/>
          </p:cNvSpPr>
          <p:nvPr/>
        </p:nvSpPr>
        <p:spPr bwMode="auto">
          <a:xfrm>
            <a:off x="7391400" y="3886200"/>
            <a:ext cx="533400" cy="381000"/>
          </a:xfrm>
          <a:prstGeom prst="line">
            <a:avLst/>
          </a:prstGeom>
          <a:noFill/>
          <a:ln w="19050">
            <a:solidFill>
              <a:schemeClr val="tx1"/>
            </a:solidFill>
            <a:round/>
            <a:headEnd/>
            <a:tailEnd/>
          </a:ln>
          <a:effectLst/>
        </p:spPr>
        <p:txBody>
          <a:bodyPr>
            <a:prstTxWarp prst="textNoShape">
              <a:avLst/>
            </a:prstTxWarp>
          </a:bodyPr>
          <a:lstStyle/>
          <a:p>
            <a:endParaRPr lang="en-US" dirty="0">
              <a:latin typeface="+mj-lt"/>
            </a:endParaRPr>
          </a:p>
        </p:txBody>
      </p:sp>
      <p:sp>
        <p:nvSpPr>
          <p:cNvPr id="76936" name="Text Box 120"/>
          <p:cNvSpPr txBox="1">
            <a:spLocks noChangeArrowheads="1"/>
          </p:cNvSpPr>
          <p:nvPr/>
        </p:nvSpPr>
        <p:spPr bwMode="auto">
          <a:xfrm>
            <a:off x="1143000" y="4106863"/>
            <a:ext cx="666750" cy="369332"/>
          </a:xfrm>
          <a:prstGeom prst="rect">
            <a:avLst/>
          </a:prstGeom>
          <a:noFill/>
          <a:ln w="9525">
            <a:noFill/>
            <a:miter lim="800000"/>
            <a:headEnd/>
            <a:tailEnd/>
          </a:ln>
        </p:spPr>
        <p:txBody>
          <a:bodyPr>
            <a:prstTxWarp prst="textNoShape">
              <a:avLst/>
            </a:prstTxWarp>
            <a:spAutoFit/>
          </a:bodyPr>
          <a:lstStyle/>
          <a:p>
            <a:r>
              <a:rPr lang="en-US" b="1" dirty="0">
                <a:latin typeface="+mj-lt"/>
              </a:rPr>
              <a:t>CA</a:t>
            </a:r>
          </a:p>
        </p:txBody>
      </p:sp>
      <p:sp>
        <p:nvSpPr>
          <p:cNvPr id="76937" name="Text Box 120"/>
          <p:cNvSpPr txBox="1">
            <a:spLocks noChangeArrowheads="1"/>
          </p:cNvSpPr>
          <p:nvPr/>
        </p:nvSpPr>
        <p:spPr bwMode="auto">
          <a:xfrm>
            <a:off x="6400800" y="5410200"/>
            <a:ext cx="388222"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FL</a:t>
            </a:r>
          </a:p>
        </p:txBody>
      </p:sp>
      <p:sp>
        <p:nvSpPr>
          <p:cNvPr id="76939" name="Text Box 120"/>
          <p:cNvSpPr txBox="1">
            <a:spLocks noChangeArrowheads="1"/>
          </p:cNvSpPr>
          <p:nvPr/>
        </p:nvSpPr>
        <p:spPr bwMode="auto">
          <a:xfrm>
            <a:off x="4495800" y="2286000"/>
            <a:ext cx="685800" cy="369332"/>
          </a:xfrm>
          <a:prstGeom prst="rect">
            <a:avLst/>
          </a:prstGeom>
          <a:noFill/>
          <a:ln w="9525">
            <a:noFill/>
            <a:miter lim="800000"/>
            <a:headEnd/>
            <a:tailEnd/>
          </a:ln>
        </p:spPr>
        <p:txBody>
          <a:bodyPr>
            <a:prstTxWarp prst="textNoShape">
              <a:avLst/>
            </a:prstTxWarp>
            <a:spAutoFit/>
          </a:bodyPr>
          <a:lstStyle/>
          <a:p>
            <a:r>
              <a:rPr lang="en-US" b="1" dirty="0">
                <a:latin typeface="+mj-lt"/>
              </a:rPr>
              <a:t>MN</a:t>
            </a:r>
          </a:p>
        </p:txBody>
      </p:sp>
      <p:sp>
        <p:nvSpPr>
          <p:cNvPr id="76940" name="Text Box 120"/>
          <p:cNvSpPr txBox="1">
            <a:spLocks noChangeArrowheads="1"/>
          </p:cNvSpPr>
          <p:nvPr/>
        </p:nvSpPr>
        <p:spPr bwMode="auto">
          <a:xfrm>
            <a:off x="1296988" y="3505200"/>
            <a:ext cx="479618"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NV</a:t>
            </a:r>
          </a:p>
        </p:txBody>
      </p:sp>
      <p:sp>
        <p:nvSpPr>
          <p:cNvPr id="76941" name="Text Box 120"/>
          <p:cNvSpPr txBox="1">
            <a:spLocks noChangeArrowheads="1"/>
          </p:cNvSpPr>
          <p:nvPr/>
        </p:nvSpPr>
        <p:spPr bwMode="auto">
          <a:xfrm>
            <a:off x="3886200" y="4876800"/>
            <a:ext cx="426093"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TX</a:t>
            </a:r>
          </a:p>
        </p:txBody>
      </p:sp>
      <p:sp>
        <p:nvSpPr>
          <p:cNvPr id="76942" name="Text Box 120"/>
          <p:cNvSpPr txBox="1">
            <a:spLocks noChangeArrowheads="1"/>
          </p:cNvSpPr>
          <p:nvPr/>
        </p:nvSpPr>
        <p:spPr bwMode="auto">
          <a:xfrm>
            <a:off x="6934200" y="3429000"/>
            <a:ext cx="431729"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PA</a:t>
            </a:r>
          </a:p>
        </p:txBody>
      </p:sp>
      <p:sp>
        <p:nvSpPr>
          <p:cNvPr id="76943" name="Text Box 120"/>
          <p:cNvSpPr txBox="1">
            <a:spLocks noChangeArrowheads="1"/>
          </p:cNvSpPr>
          <p:nvPr/>
        </p:nvSpPr>
        <p:spPr bwMode="auto">
          <a:xfrm>
            <a:off x="5943600" y="2895600"/>
            <a:ext cx="447959" cy="369332"/>
          </a:xfrm>
          <a:prstGeom prst="rect">
            <a:avLst/>
          </a:prstGeom>
          <a:noFill/>
          <a:ln w="9525">
            <a:noFill/>
            <a:miter lim="800000"/>
            <a:headEnd/>
            <a:tailEnd/>
          </a:ln>
        </p:spPr>
        <p:txBody>
          <a:bodyPr wrap="none">
            <a:prstTxWarp prst="textNoShape">
              <a:avLst/>
            </a:prstTxWarp>
            <a:spAutoFit/>
          </a:bodyPr>
          <a:lstStyle/>
          <a:p>
            <a:r>
              <a:rPr lang="en-US" b="1" dirty="0">
                <a:latin typeface="+mj-lt"/>
              </a:rPr>
              <a:t>MI</a:t>
            </a:r>
          </a:p>
        </p:txBody>
      </p:sp>
      <p:sp>
        <p:nvSpPr>
          <p:cNvPr id="76944" name="Text Box 120"/>
          <p:cNvSpPr txBox="1">
            <a:spLocks noChangeArrowheads="1"/>
          </p:cNvSpPr>
          <p:nvPr/>
        </p:nvSpPr>
        <p:spPr bwMode="auto">
          <a:xfrm>
            <a:off x="6172200" y="3505200"/>
            <a:ext cx="609600" cy="369332"/>
          </a:xfrm>
          <a:prstGeom prst="rect">
            <a:avLst/>
          </a:prstGeom>
          <a:noFill/>
          <a:ln w="9525">
            <a:noFill/>
            <a:miter lim="800000"/>
            <a:headEnd/>
            <a:tailEnd/>
          </a:ln>
        </p:spPr>
        <p:txBody>
          <a:bodyPr>
            <a:prstTxWarp prst="textNoShape">
              <a:avLst/>
            </a:prstTxWarp>
            <a:spAutoFit/>
          </a:bodyPr>
          <a:lstStyle/>
          <a:p>
            <a:r>
              <a:rPr lang="en-US" b="1" dirty="0">
                <a:latin typeface="+mj-lt"/>
              </a:rPr>
              <a:t>OH</a:t>
            </a:r>
          </a:p>
        </p:txBody>
      </p:sp>
      <p:sp>
        <p:nvSpPr>
          <p:cNvPr id="76945" name="AutoShape 145"/>
          <p:cNvSpPr>
            <a:spLocks/>
          </p:cNvSpPr>
          <p:nvPr/>
        </p:nvSpPr>
        <p:spPr bwMode="auto">
          <a:xfrm>
            <a:off x="7467600" y="5105400"/>
            <a:ext cx="1219200" cy="533400"/>
          </a:xfrm>
          <a:prstGeom prst="accentCallout2">
            <a:avLst>
              <a:gd name="adj1" fmla="val 21431"/>
              <a:gd name="adj2" fmla="val -6250"/>
              <a:gd name="adj3" fmla="val 21431"/>
              <a:gd name="adj4" fmla="val -28384"/>
              <a:gd name="adj5" fmla="val 161606"/>
              <a:gd name="adj6" fmla="val -51565"/>
            </a:avLst>
          </a:prstGeom>
          <a:solidFill>
            <a:srgbClr val="0066FF"/>
          </a:solidFill>
          <a:ln w="28575">
            <a:solidFill>
              <a:schemeClr val="tx1"/>
            </a:solidFill>
            <a:miter lim="800000"/>
            <a:headEnd/>
            <a:tailEnd/>
          </a:ln>
          <a:effectLst/>
        </p:spPr>
        <p:txBody>
          <a:bodyPr>
            <a:prstTxWarp prst="textNoShape">
              <a:avLst/>
            </a:prstTxWarp>
          </a:bodyPr>
          <a:lstStyle/>
          <a:p>
            <a:pPr algn="ctr"/>
            <a:r>
              <a:rPr lang="en-US" sz="1200" dirty="0">
                <a:latin typeface="+mj-lt"/>
              </a:rPr>
              <a:t>Miami Beach Ft. Lauderdale</a:t>
            </a:r>
          </a:p>
        </p:txBody>
      </p:sp>
      <p:sp>
        <p:nvSpPr>
          <p:cNvPr id="76946" name="Text Box 146"/>
          <p:cNvSpPr txBox="1">
            <a:spLocks noChangeArrowheads="1"/>
          </p:cNvSpPr>
          <p:nvPr/>
        </p:nvSpPr>
        <p:spPr bwMode="auto">
          <a:xfrm>
            <a:off x="381000" y="4953000"/>
            <a:ext cx="2514600" cy="1692771"/>
          </a:xfrm>
          <a:prstGeom prst="rect">
            <a:avLst/>
          </a:prstGeom>
          <a:solidFill>
            <a:srgbClr val="FFFF66"/>
          </a:solidFill>
          <a:ln w="9525">
            <a:solidFill>
              <a:schemeClr val="tx1"/>
            </a:solidFill>
            <a:miter lim="800000"/>
            <a:headEnd/>
            <a:tailEnd/>
          </a:ln>
          <a:effectLst/>
        </p:spPr>
        <p:txBody>
          <a:bodyPr>
            <a:prstTxWarp prst="textNoShape">
              <a:avLst/>
            </a:prstTxWarp>
            <a:spAutoFit/>
          </a:bodyPr>
          <a:lstStyle/>
          <a:p>
            <a:r>
              <a:rPr lang="en-US" sz="1600" i="1" dirty="0">
                <a:latin typeface="+mj-lt"/>
              </a:rPr>
              <a:t>Duty Free &amp; Travel</a:t>
            </a:r>
          </a:p>
          <a:p>
            <a:r>
              <a:rPr lang="en-US" sz="1400" i="1" dirty="0">
                <a:latin typeface="+mj-lt"/>
              </a:rPr>
              <a:t>   - Cruise Lines</a:t>
            </a:r>
          </a:p>
          <a:p>
            <a:r>
              <a:rPr lang="en-US" sz="1400" i="1" dirty="0">
                <a:latin typeface="+mj-lt"/>
              </a:rPr>
              <a:t>   - Caribbean</a:t>
            </a:r>
          </a:p>
          <a:p>
            <a:r>
              <a:rPr lang="en-US" sz="1600" i="1" dirty="0">
                <a:latin typeface="+mj-lt"/>
              </a:rPr>
              <a:t>  - GR, FR, UK,ESP</a:t>
            </a:r>
          </a:p>
          <a:p>
            <a:r>
              <a:rPr lang="en-US" sz="1600" i="1" dirty="0">
                <a:latin typeface="+mj-lt"/>
              </a:rPr>
              <a:t>Rio de</a:t>
            </a:r>
            <a:r>
              <a:rPr lang="en-US" sz="1600" dirty="0">
                <a:latin typeface="+mj-lt"/>
              </a:rPr>
              <a:t> Janeiro, Brazil </a:t>
            </a:r>
          </a:p>
          <a:p>
            <a:r>
              <a:rPr lang="en-US" sz="1400" dirty="0">
                <a:latin typeface="+mj-lt"/>
              </a:rPr>
              <a:t>  -  led by Brazilian Distiller</a:t>
            </a:r>
            <a:br>
              <a:rPr lang="en-US" sz="1400" dirty="0">
                <a:latin typeface="+mj-lt"/>
              </a:rPr>
            </a:br>
            <a:endParaRPr lang="en-US" sz="1400" dirty="0">
              <a:latin typeface="+mj-lt"/>
            </a:endParaRPr>
          </a:p>
        </p:txBody>
      </p:sp>
      <p:sp>
        <p:nvSpPr>
          <p:cNvPr id="76948" name="AutoShape 148"/>
          <p:cNvSpPr>
            <a:spLocks/>
          </p:cNvSpPr>
          <p:nvPr/>
        </p:nvSpPr>
        <p:spPr bwMode="auto">
          <a:xfrm>
            <a:off x="1066800" y="2971800"/>
            <a:ext cx="1371600" cy="381000"/>
          </a:xfrm>
          <a:prstGeom prst="accentCallout1">
            <a:avLst>
              <a:gd name="adj1" fmla="val 30000"/>
              <a:gd name="adj2" fmla="val -5556"/>
              <a:gd name="adj3" fmla="val 220000"/>
              <a:gd name="adj4" fmla="val -16667"/>
            </a:avLst>
          </a:prstGeom>
          <a:solidFill>
            <a:srgbClr val="0066FF"/>
          </a:solidFill>
          <a:ln w="28575">
            <a:solidFill>
              <a:schemeClr val="tx1"/>
            </a:solidFill>
            <a:miter lim="800000"/>
            <a:headEnd/>
            <a:tailEnd/>
          </a:ln>
          <a:effectLst/>
        </p:spPr>
        <p:txBody>
          <a:bodyPr>
            <a:prstTxWarp prst="textNoShape">
              <a:avLst/>
            </a:prstTxWarp>
          </a:bodyPr>
          <a:lstStyle/>
          <a:p>
            <a:r>
              <a:rPr lang="en-US" sz="1400" b="1" dirty="0">
                <a:latin typeface="+mj-lt"/>
              </a:rPr>
              <a:t>San Francisco</a:t>
            </a:r>
          </a:p>
        </p:txBody>
      </p:sp>
      <p:sp>
        <p:nvSpPr>
          <p:cNvPr id="76949" name="Text Box 120"/>
          <p:cNvSpPr txBox="1">
            <a:spLocks noChangeArrowheads="1"/>
          </p:cNvSpPr>
          <p:nvPr/>
        </p:nvSpPr>
        <p:spPr bwMode="auto">
          <a:xfrm>
            <a:off x="6096000" y="4724400"/>
            <a:ext cx="546100" cy="369332"/>
          </a:xfrm>
          <a:prstGeom prst="rect">
            <a:avLst/>
          </a:prstGeom>
          <a:noFill/>
          <a:ln w="9525">
            <a:noFill/>
            <a:miter lim="800000"/>
            <a:headEnd/>
            <a:tailEnd/>
          </a:ln>
        </p:spPr>
        <p:txBody>
          <a:bodyPr>
            <a:prstTxWarp prst="textNoShape">
              <a:avLst/>
            </a:prstTxWarp>
            <a:spAutoFit/>
          </a:bodyPr>
          <a:lstStyle/>
          <a:p>
            <a:r>
              <a:rPr lang="en-US" b="1" dirty="0">
                <a:latin typeface="+mj-lt"/>
              </a:rPr>
              <a:t>GA</a:t>
            </a:r>
          </a:p>
        </p:txBody>
      </p:sp>
      <p:sp>
        <p:nvSpPr>
          <p:cNvPr id="76951" name="AutoShape 151"/>
          <p:cNvSpPr>
            <a:spLocks/>
          </p:cNvSpPr>
          <p:nvPr/>
        </p:nvSpPr>
        <p:spPr bwMode="auto">
          <a:xfrm>
            <a:off x="4495800" y="4038600"/>
            <a:ext cx="1524000" cy="609600"/>
          </a:xfrm>
          <a:prstGeom prst="accentCallout1">
            <a:avLst>
              <a:gd name="adj1" fmla="val 18750"/>
              <a:gd name="adj2" fmla="val -5000"/>
              <a:gd name="adj3" fmla="val 153125"/>
              <a:gd name="adj4" fmla="val -15000"/>
            </a:avLst>
          </a:prstGeom>
          <a:solidFill>
            <a:srgbClr val="FFFF66"/>
          </a:solidFill>
          <a:ln w="28575">
            <a:solidFill>
              <a:schemeClr val="tx1"/>
            </a:solidFill>
            <a:miter lim="800000"/>
            <a:headEnd/>
            <a:tailEnd/>
          </a:ln>
          <a:effectLst/>
        </p:spPr>
        <p:txBody>
          <a:bodyPr>
            <a:prstTxWarp prst="textNoShape">
              <a:avLst/>
            </a:prstTxWarp>
          </a:bodyPr>
          <a:lstStyle/>
          <a:p>
            <a:r>
              <a:rPr lang="en-US" sz="1400" b="1" dirty="0">
                <a:latin typeface="+mj-lt"/>
              </a:rPr>
              <a:t>Dallas/Austin/</a:t>
            </a:r>
          </a:p>
          <a:p>
            <a:r>
              <a:rPr lang="en-US" sz="1400" b="1" dirty="0">
                <a:latin typeface="+mj-lt"/>
              </a:rPr>
              <a:t>San Antonio</a:t>
            </a:r>
          </a:p>
        </p:txBody>
      </p:sp>
      <p:sp>
        <p:nvSpPr>
          <p:cNvPr id="76952" name="Text Box 120"/>
          <p:cNvSpPr txBox="1">
            <a:spLocks noChangeArrowheads="1"/>
          </p:cNvSpPr>
          <p:nvPr/>
        </p:nvSpPr>
        <p:spPr bwMode="auto">
          <a:xfrm>
            <a:off x="990600" y="2224088"/>
            <a:ext cx="609600" cy="369332"/>
          </a:xfrm>
          <a:prstGeom prst="rect">
            <a:avLst/>
          </a:prstGeom>
          <a:noFill/>
          <a:ln w="9525">
            <a:noFill/>
            <a:miter lim="800000"/>
            <a:headEnd/>
            <a:tailEnd/>
          </a:ln>
        </p:spPr>
        <p:txBody>
          <a:bodyPr>
            <a:prstTxWarp prst="textNoShape">
              <a:avLst/>
            </a:prstTxWarp>
            <a:spAutoFit/>
          </a:bodyPr>
          <a:lstStyle/>
          <a:p>
            <a:r>
              <a:rPr lang="en-US" b="1" dirty="0">
                <a:latin typeface="+mj-lt"/>
              </a:rPr>
              <a:t>WA</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800" b="1" dirty="0" smtClean="0">
                <a:latin typeface="+mj-lt"/>
                <a:ea typeface="+mj-ea"/>
                <a:cs typeface="+mj-cs"/>
              </a:rPr>
              <a:t>Years 1-3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800" b="1" dirty="0" smtClean="0">
                <a:latin typeface="+mj-lt"/>
                <a:ea typeface="+mj-ea"/>
                <a:cs typeface="+mj-cs"/>
              </a:rPr>
              <a:t>Volume Targets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 Placeholder 6"/>
          <p:cNvSpPr>
            <a:spLocks noGrp="1"/>
          </p:cNvSpPr>
          <p:nvPr>
            <p:ph type="body" sz="half" idx="2"/>
          </p:nvPr>
        </p:nvSpPr>
        <p:spPr/>
        <p:txBody>
          <a:bodyPr/>
          <a:lstStyle/>
          <a:p>
            <a:endParaRPr lang="en-US" dirty="0"/>
          </a:p>
        </p:txBody>
      </p:sp>
      <p:pic>
        <p:nvPicPr>
          <p:cNvPr id="8" name="Picture 7" descr="3_RIORUM_VolumeBuild.pdf"/>
          <p:cNvPicPr>
            <a:picLocks noChangeAspect="1"/>
          </p:cNvPicPr>
          <p:nvPr/>
        </p:nvPicPr>
        <mc:AlternateContent xmlns:ma="http://schemas.microsoft.com/office/mac/drawingml/2008/main">
          <mc:Choice Requires="ma">
            <p:blipFill>
              <a:blip r:embed="rId2"/>
              <a:srcRect l="5455" t="9412" r="6364" b="20000"/>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3"/>
              <a:srcRect l="5455" t="9412" r="6364" b="20000"/>
              <a:stretch>
                <a:fillRect/>
              </a:stretch>
            </p:blipFill>
          </mc:Fallback>
        </mc:AlternateContent>
        <p:spPr>
          <a:xfrm>
            <a:off x="885156" y="1479296"/>
            <a:ext cx="7319873" cy="452833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ormAutofit fontScale="90000"/>
          </a:bodyPr>
          <a:lstStyle/>
          <a:p>
            <a:pPr lvl="0">
              <a:defRPr/>
            </a:pPr>
            <a:r>
              <a:rPr lang="en-US" sz="3111" dirty="0" smtClean="0"/>
              <a:t>Sales Support</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p:txBody>
          <a:bodyPr>
            <a:normAutofit/>
          </a:bodyPr>
          <a:lstStyle/>
          <a:p>
            <a:pPr lvl="0">
              <a:defRPr/>
            </a:pPr>
            <a:endParaRPr lang="en-US" dirty="0" smtClean="0">
              <a:latin typeface="Calibri"/>
              <a:cs typeface="Calibri"/>
            </a:endParaRPr>
          </a:p>
          <a:p>
            <a:pPr lvl="0">
              <a:defRPr/>
            </a:pPr>
            <a:r>
              <a:rPr lang="en-US" dirty="0" smtClean="0">
                <a:latin typeface="Calibri"/>
                <a:cs typeface="Calibri"/>
              </a:rPr>
              <a:t>• Sales Sheets</a:t>
            </a:r>
          </a:p>
          <a:p>
            <a:pPr lvl="0">
              <a:defRPr/>
            </a:pPr>
            <a:r>
              <a:rPr lang="en-US" dirty="0" smtClean="0">
                <a:latin typeface="Calibri"/>
                <a:cs typeface="Calibri"/>
              </a:rPr>
              <a:t>• Sales Folder</a:t>
            </a:r>
          </a:p>
          <a:p>
            <a:pPr lvl="0">
              <a:defRPr/>
            </a:pPr>
            <a:r>
              <a:rPr lang="en-US" dirty="0" smtClean="0">
                <a:latin typeface="Calibri"/>
                <a:cs typeface="Calibri"/>
              </a:rPr>
              <a:t>• CD Rom</a:t>
            </a:r>
          </a:p>
          <a:p>
            <a:pPr lvl="0">
              <a:defRPr/>
            </a:pPr>
            <a:r>
              <a:rPr lang="en-US" dirty="0" smtClean="0">
                <a:latin typeface="Calibri"/>
                <a:cs typeface="Calibri"/>
              </a:rPr>
              <a:t>• Tasting Kit/Mat</a:t>
            </a:r>
          </a:p>
          <a:p>
            <a:pPr lvl="0">
              <a:defRPr/>
            </a:pPr>
            <a:endParaRPr lang="en-US" dirty="0">
              <a:latin typeface="Calibri"/>
              <a:cs typeface="Calibri"/>
            </a:endParaRP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2"/>
          <a:stretch>
            <a:fillRect/>
          </a:stretch>
        </p:blipFill>
        <p:spPr>
          <a:xfrm>
            <a:off x="6553203" y="1435100"/>
            <a:ext cx="1998133" cy="1998133"/>
          </a:xfrm>
          <a:prstGeom prst="rect">
            <a:avLst/>
          </a:prstGeom>
        </p:spPr>
      </p:pic>
      <p:pic>
        <p:nvPicPr>
          <p:cNvPr id="9" name="Picture 8"/>
          <p:cNvPicPr>
            <a:picLocks noChangeAspect="1"/>
          </p:cNvPicPr>
          <p:nvPr/>
        </p:nvPicPr>
        <p:blipFill>
          <a:blip r:embed="rId3"/>
          <a:stretch>
            <a:fillRect/>
          </a:stretch>
        </p:blipFill>
        <p:spPr>
          <a:xfrm>
            <a:off x="2853266" y="1167869"/>
            <a:ext cx="3225800" cy="2527300"/>
          </a:xfrm>
          <a:prstGeom prst="rect">
            <a:avLst/>
          </a:prstGeom>
        </p:spPr>
      </p:pic>
      <p:pic>
        <p:nvPicPr>
          <p:cNvPr id="10" name="Picture 9"/>
          <p:cNvPicPr>
            <a:picLocks noChangeAspect="1"/>
          </p:cNvPicPr>
          <p:nvPr/>
        </p:nvPicPr>
        <p:blipFill>
          <a:blip r:embed="rId4"/>
          <a:stretch>
            <a:fillRect/>
          </a:stretch>
        </p:blipFill>
        <p:spPr>
          <a:xfrm>
            <a:off x="4049183" y="4033838"/>
            <a:ext cx="3340100" cy="2438400"/>
          </a:xfrm>
          <a:prstGeom prst="rect">
            <a:avLst/>
          </a:prstGeom>
        </p:spPr>
      </p:pic>
      <p:sp>
        <p:nvSpPr>
          <p:cNvPr id="11" name="TextBox 10"/>
          <p:cNvSpPr txBox="1"/>
          <p:nvPr/>
        </p:nvSpPr>
        <p:spPr>
          <a:xfrm>
            <a:off x="711195" y="3273495"/>
            <a:ext cx="2442145" cy="707886"/>
          </a:xfrm>
          <a:prstGeom prst="rect">
            <a:avLst/>
          </a:prstGeom>
          <a:noFill/>
        </p:spPr>
        <p:txBody>
          <a:bodyPr wrap="none" rtlCol="0">
            <a:spAutoFit/>
          </a:bodyPr>
          <a:lstStyle/>
          <a:p>
            <a:r>
              <a:rPr lang="en-US" sz="4000" dirty="0" smtClean="0">
                <a:solidFill>
                  <a:schemeClr val="accent2"/>
                </a:solidFill>
              </a:rPr>
              <a:t>ART IS FPO</a:t>
            </a:r>
            <a:endParaRPr lang="en-US" sz="4000" dirty="0">
              <a:solidFill>
                <a:schemeClr val="accent2"/>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p:txBody>
          <a:bodyPr>
            <a:normAutofit/>
          </a:bodyPr>
          <a:lstStyle/>
          <a:p>
            <a:pPr lvl="0">
              <a:defRPr/>
            </a:pPr>
            <a:endParaRPr lang="en-US" dirty="0" smtClean="0">
              <a:latin typeface="Calibri"/>
              <a:cs typeface="Calibri"/>
            </a:endParaRPr>
          </a:p>
          <a:p>
            <a:pPr lvl="0">
              <a:defRPr/>
            </a:pPr>
            <a:r>
              <a:rPr lang="en-US" dirty="0" smtClean="0">
                <a:latin typeface="Calibri"/>
                <a:cs typeface="Calibri"/>
              </a:rPr>
              <a:t>• “Simple Drink” menus highlight the RIO RUM bar call…”RIO &amp; Coke”, “RIO &amp; Red Bull”, RIO &amp; 7, RIO Colada, RIO Margarita…</a:t>
            </a:r>
          </a:p>
          <a:p>
            <a:pPr lvl="0">
              <a:defRPr/>
            </a:pPr>
            <a:r>
              <a:rPr lang="en-US" dirty="0" smtClean="0">
                <a:latin typeface="Calibri"/>
                <a:cs typeface="Calibri"/>
              </a:rPr>
              <a:t>• Branded Napkin Holders/Napkins</a:t>
            </a:r>
          </a:p>
          <a:p>
            <a:pPr lvl="0">
              <a:defRPr/>
            </a:pPr>
            <a:r>
              <a:rPr lang="en-US" dirty="0" smtClean="0">
                <a:latin typeface="Calibri"/>
                <a:cs typeface="Calibri"/>
              </a:rPr>
              <a:t>• Branded Condiment Trays</a:t>
            </a:r>
          </a:p>
          <a:p>
            <a:pPr lvl="0">
              <a:defRPr/>
            </a:pPr>
            <a:r>
              <a:rPr lang="en-US" dirty="0" smtClean="0">
                <a:latin typeface="Calibri"/>
                <a:cs typeface="Calibri"/>
              </a:rPr>
              <a:t>• Branded Gutter Mats</a:t>
            </a:r>
          </a:p>
          <a:p>
            <a:pPr lvl="0">
              <a:defRPr/>
            </a:pPr>
            <a:r>
              <a:rPr lang="en-US" dirty="0" smtClean="0">
                <a:latin typeface="Calibri"/>
                <a:cs typeface="Calibri"/>
              </a:rPr>
              <a:t>• Lighted Back Bar Pedestal</a:t>
            </a:r>
          </a:p>
          <a:p>
            <a:endParaRPr lang="en-US" dirty="0">
              <a:latin typeface="Calibri"/>
              <a:cs typeface="Calibri"/>
            </a:endParaRP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On-Premise</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800" b="1" dirty="0" smtClean="0">
                <a:latin typeface="+mj-lt"/>
                <a:ea typeface="+mj-ea"/>
                <a:cs typeface="+mj-cs"/>
              </a:rPr>
              <a:t>Support</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10"/>
          <p:cNvPicPr>
            <a:picLocks noChangeAspect="1"/>
          </p:cNvPicPr>
          <p:nvPr/>
        </p:nvPicPr>
        <p:blipFill>
          <a:blip r:embed="rId2"/>
          <a:stretch>
            <a:fillRect/>
          </a:stretch>
        </p:blipFill>
        <p:spPr>
          <a:xfrm>
            <a:off x="4751387" y="876652"/>
            <a:ext cx="3517900" cy="2247547"/>
          </a:xfrm>
          <a:prstGeom prst="rect">
            <a:avLst/>
          </a:prstGeom>
        </p:spPr>
      </p:pic>
      <p:pic>
        <p:nvPicPr>
          <p:cNvPr id="13" name="Picture 12"/>
          <p:cNvPicPr>
            <a:picLocks noChangeAspect="1"/>
          </p:cNvPicPr>
          <p:nvPr/>
        </p:nvPicPr>
        <p:blipFill>
          <a:blip r:embed="rId3"/>
          <a:stretch>
            <a:fillRect/>
          </a:stretch>
        </p:blipFill>
        <p:spPr>
          <a:xfrm>
            <a:off x="3656334" y="3124199"/>
            <a:ext cx="2190106" cy="1700983"/>
          </a:xfrm>
          <a:prstGeom prst="rect">
            <a:avLst/>
          </a:prstGeom>
        </p:spPr>
      </p:pic>
      <p:pic>
        <p:nvPicPr>
          <p:cNvPr id="14" name="Picture 13"/>
          <p:cNvPicPr>
            <a:picLocks noChangeAspect="1"/>
          </p:cNvPicPr>
          <p:nvPr/>
        </p:nvPicPr>
        <p:blipFill>
          <a:blip r:embed="rId4"/>
          <a:stretch>
            <a:fillRect/>
          </a:stretch>
        </p:blipFill>
        <p:spPr>
          <a:xfrm>
            <a:off x="6414039" y="3124199"/>
            <a:ext cx="2272761" cy="2272761"/>
          </a:xfrm>
          <a:prstGeom prst="rect">
            <a:avLst/>
          </a:prstGeom>
        </p:spPr>
      </p:pic>
      <p:pic>
        <p:nvPicPr>
          <p:cNvPr id="15" name="Picture 14"/>
          <p:cNvPicPr>
            <a:picLocks noChangeAspect="1"/>
          </p:cNvPicPr>
          <p:nvPr/>
        </p:nvPicPr>
        <p:blipFill>
          <a:blip r:embed="rId5"/>
          <a:stretch>
            <a:fillRect/>
          </a:stretch>
        </p:blipFill>
        <p:spPr>
          <a:xfrm>
            <a:off x="4751387" y="5068103"/>
            <a:ext cx="1449802" cy="1201737"/>
          </a:xfrm>
          <a:prstGeom prst="rect">
            <a:avLst/>
          </a:prstGeom>
        </p:spPr>
      </p:pic>
      <p:sp>
        <p:nvSpPr>
          <p:cNvPr id="12" name="Rectangle 11"/>
          <p:cNvSpPr/>
          <p:nvPr/>
        </p:nvSpPr>
        <p:spPr>
          <a:xfrm>
            <a:off x="676068" y="4471239"/>
            <a:ext cx="2442145" cy="707886"/>
          </a:xfrm>
          <a:prstGeom prst="rect">
            <a:avLst/>
          </a:prstGeom>
        </p:spPr>
        <p:txBody>
          <a:bodyPr wrap="none">
            <a:spAutoFit/>
          </a:bodyPr>
          <a:lstStyle/>
          <a:p>
            <a:r>
              <a:rPr lang="en-US" sz="4000" dirty="0" smtClean="0">
                <a:solidFill>
                  <a:schemeClr val="accent2"/>
                </a:solidFill>
              </a:rPr>
              <a:t>ART IS FPO</a:t>
            </a:r>
            <a:endParaRPr lang="en-US" sz="4000" dirty="0">
              <a:solidFill>
                <a:schemeClr val="accent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p:txBody>
          <a:bodyPr>
            <a:normAutofit/>
          </a:bodyPr>
          <a:lstStyle/>
          <a:p>
            <a:pPr lvl="0">
              <a:defRPr/>
            </a:pPr>
            <a:endParaRPr lang="en-US" dirty="0" smtClean="0">
              <a:latin typeface="Calibri"/>
              <a:cs typeface="Calibri"/>
            </a:endParaRPr>
          </a:p>
          <a:p>
            <a:pPr lvl="0">
              <a:defRPr/>
            </a:pPr>
            <a:r>
              <a:rPr lang="en-US" dirty="0" smtClean="0">
                <a:latin typeface="Calibri"/>
                <a:cs typeface="Calibri"/>
              </a:rPr>
              <a:t>• Shelf Talkers</a:t>
            </a:r>
          </a:p>
          <a:p>
            <a:pPr lvl="0">
              <a:defRPr/>
            </a:pPr>
            <a:r>
              <a:rPr lang="en-US" dirty="0" smtClean="0">
                <a:latin typeface="Calibri"/>
                <a:cs typeface="Calibri"/>
              </a:rPr>
              <a:t>• Window Clings</a:t>
            </a:r>
          </a:p>
          <a:p>
            <a:pPr lvl="0">
              <a:defRPr/>
            </a:pPr>
            <a:r>
              <a:rPr lang="en-US" dirty="0" smtClean="0">
                <a:latin typeface="Calibri"/>
                <a:cs typeface="Calibri"/>
              </a:rPr>
              <a:t>• In-Store Posters</a:t>
            </a:r>
          </a:p>
          <a:p>
            <a:pPr lvl="0">
              <a:defRPr/>
            </a:pPr>
            <a:r>
              <a:rPr lang="en-US" dirty="0" smtClean="0">
                <a:latin typeface="Calibri"/>
                <a:cs typeface="Calibri"/>
              </a:rPr>
              <a:t>• Neck-Tags</a:t>
            </a:r>
          </a:p>
          <a:p>
            <a:pPr lvl="0">
              <a:defRPr/>
            </a:pPr>
            <a:r>
              <a:rPr lang="en-US" dirty="0" smtClean="0">
                <a:latin typeface="Calibri"/>
                <a:cs typeface="Calibri"/>
              </a:rPr>
              <a:t>• End Caps/Display Units</a:t>
            </a: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Off-Premise</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2800" b="1" dirty="0" smtClean="0">
                <a:latin typeface="+mj-lt"/>
                <a:ea typeface="+mj-ea"/>
                <a:cs typeface="+mj-cs"/>
              </a:rPr>
              <a:t>Support</a:t>
            </a:r>
            <a:endParaRPr kumimoji="0" lang="en-US" sz="28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10"/>
          <p:cNvPicPr>
            <a:picLocks noChangeAspect="1"/>
          </p:cNvPicPr>
          <p:nvPr/>
        </p:nvPicPr>
        <p:blipFill>
          <a:blip r:embed="rId2"/>
          <a:stretch>
            <a:fillRect/>
          </a:stretch>
        </p:blipFill>
        <p:spPr>
          <a:xfrm>
            <a:off x="4943985" y="1122923"/>
            <a:ext cx="1710267" cy="1455177"/>
          </a:xfrm>
          <a:prstGeom prst="rect">
            <a:avLst/>
          </a:prstGeom>
        </p:spPr>
      </p:pic>
      <p:pic>
        <p:nvPicPr>
          <p:cNvPr id="13" name="Picture 12"/>
          <p:cNvPicPr>
            <a:picLocks noChangeAspect="1"/>
          </p:cNvPicPr>
          <p:nvPr/>
        </p:nvPicPr>
        <p:blipFill>
          <a:blip r:embed="rId3"/>
          <a:stretch>
            <a:fillRect/>
          </a:stretch>
        </p:blipFill>
        <p:spPr>
          <a:xfrm>
            <a:off x="6630498" y="2578100"/>
            <a:ext cx="2056302" cy="1820333"/>
          </a:xfrm>
          <a:prstGeom prst="rect">
            <a:avLst/>
          </a:prstGeom>
        </p:spPr>
      </p:pic>
      <p:pic>
        <p:nvPicPr>
          <p:cNvPr id="14" name="Picture 13"/>
          <p:cNvPicPr>
            <a:picLocks noChangeAspect="1"/>
          </p:cNvPicPr>
          <p:nvPr/>
        </p:nvPicPr>
        <p:blipFill>
          <a:blip r:embed="rId4"/>
          <a:stretch>
            <a:fillRect/>
          </a:stretch>
        </p:blipFill>
        <p:spPr>
          <a:xfrm>
            <a:off x="3978275" y="2768726"/>
            <a:ext cx="2440516" cy="3606674"/>
          </a:xfrm>
          <a:prstGeom prst="rect">
            <a:avLst/>
          </a:prstGeom>
        </p:spPr>
      </p:pic>
      <p:sp>
        <p:nvSpPr>
          <p:cNvPr id="10" name="Rectangle 9"/>
          <p:cNvSpPr/>
          <p:nvPr/>
        </p:nvSpPr>
        <p:spPr>
          <a:xfrm>
            <a:off x="822700" y="3297788"/>
            <a:ext cx="2442145" cy="707886"/>
          </a:xfrm>
          <a:prstGeom prst="rect">
            <a:avLst/>
          </a:prstGeom>
        </p:spPr>
        <p:txBody>
          <a:bodyPr wrap="none">
            <a:spAutoFit/>
          </a:bodyPr>
          <a:lstStyle/>
          <a:p>
            <a:r>
              <a:rPr lang="en-US" sz="4000" dirty="0" smtClean="0">
                <a:solidFill>
                  <a:schemeClr val="accent2"/>
                </a:solidFill>
              </a:rPr>
              <a:t>ART IS FPO</a:t>
            </a:r>
            <a:endParaRPr lang="en-US" sz="4000" dirty="0">
              <a:solidFill>
                <a:schemeClr val="accent2"/>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150"/>
            <a:ext cx="3008313" cy="1162050"/>
          </a:xfrm>
        </p:spPr>
        <p:txBody>
          <a:bodyPr/>
          <a:lstStyle/>
          <a:p>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p:txBody>
          <a:bodyPr>
            <a:normAutofit/>
          </a:bodyPr>
          <a:lstStyle/>
          <a:p>
            <a:pPr lvl="0">
              <a:defRPr/>
            </a:pPr>
            <a:endParaRPr lang="en-US" dirty="0" smtClean="0">
              <a:latin typeface="Calibri"/>
              <a:cs typeface="Calibri"/>
            </a:endParaRPr>
          </a:p>
          <a:p>
            <a:pPr lvl="0">
              <a:defRPr/>
            </a:pPr>
            <a:endParaRPr lang="en-US" dirty="0">
              <a:latin typeface="Calibri"/>
              <a:cs typeface="Calibri"/>
            </a:endParaRP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fontScale="775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Perfect</a:t>
            </a:r>
            <a:r>
              <a:rPr kumimoji="0" lang="en-US" sz="4000" b="1" i="0" u="none" strike="noStrike" kern="1200" cap="none" spc="0" normalizeH="0" noProof="0" dirty="0" smtClean="0">
                <a:ln>
                  <a:noFill/>
                </a:ln>
                <a:solidFill>
                  <a:schemeClr val="tx1"/>
                </a:solidFill>
                <a:effectLst/>
                <a:uLnTx/>
                <a:uFillTx/>
                <a:latin typeface="+mj-lt"/>
                <a:ea typeface="+mj-ea"/>
                <a:cs typeface="+mj-cs"/>
              </a:rPr>
              <a:t> Shelf Set/Back Bar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p:cNvPicPr>
            <a:picLocks noChangeAspect="1"/>
          </p:cNvPicPr>
          <p:nvPr/>
        </p:nvPicPr>
        <p:blipFill>
          <a:blip r:embed="rId2"/>
          <a:stretch>
            <a:fillRect/>
          </a:stretch>
        </p:blipFill>
        <p:spPr>
          <a:xfrm>
            <a:off x="3590386" y="861029"/>
            <a:ext cx="5008037" cy="2491764"/>
          </a:xfrm>
          <a:prstGeom prst="rect">
            <a:avLst/>
          </a:prstGeom>
        </p:spPr>
      </p:pic>
      <p:pic>
        <p:nvPicPr>
          <p:cNvPr id="8" name="Picture 7"/>
          <p:cNvPicPr>
            <a:picLocks noChangeAspect="1"/>
          </p:cNvPicPr>
          <p:nvPr/>
        </p:nvPicPr>
        <p:blipFill>
          <a:blip r:embed="rId3"/>
          <a:stretch>
            <a:fillRect/>
          </a:stretch>
        </p:blipFill>
        <p:spPr>
          <a:xfrm>
            <a:off x="3575051" y="3352793"/>
            <a:ext cx="5023372" cy="3349961"/>
          </a:xfrm>
          <a:prstGeom prst="rect">
            <a:avLst/>
          </a:prstGeom>
        </p:spPr>
      </p:pic>
      <p:sp>
        <p:nvSpPr>
          <p:cNvPr id="9" name="Rectangle 8"/>
          <p:cNvSpPr/>
          <p:nvPr/>
        </p:nvSpPr>
        <p:spPr>
          <a:xfrm>
            <a:off x="686678" y="3290375"/>
            <a:ext cx="2442145" cy="707886"/>
          </a:xfrm>
          <a:prstGeom prst="rect">
            <a:avLst/>
          </a:prstGeom>
        </p:spPr>
        <p:txBody>
          <a:bodyPr wrap="none">
            <a:spAutoFit/>
          </a:bodyPr>
          <a:lstStyle/>
          <a:p>
            <a:r>
              <a:rPr lang="en-US" sz="4000" dirty="0" smtClean="0">
                <a:solidFill>
                  <a:schemeClr val="accent2"/>
                </a:solidFill>
              </a:rPr>
              <a:t>ART IS FPO</a:t>
            </a:r>
            <a:endParaRPr lang="en-US" sz="4000" dirty="0">
              <a:solidFill>
                <a:schemeClr val="accent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7750" y="2311400"/>
            <a:ext cx="12700" cy="12700"/>
          </a:xfrm>
          <a:prstGeom prst="rect">
            <a:avLst/>
          </a:prstGeom>
        </p:spPr>
      </p:pic>
      <p:pic>
        <p:nvPicPr>
          <p:cNvPr id="7" name="Picture 6"/>
          <p:cNvPicPr>
            <a:picLocks noChangeAspect="1"/>
          </p:cNvPicPr>
          <p:nvPr/>
        </p:nvPicPr>
        <p:blipFill>
          <a:blip r:embed="rId2"/>
          <a:stretch>
            <a:fillRect/>
          </a:stretch>
        </p:blipFill>
        <p:spPr>
          <a:xfrm>
            <a:off x="361950" y="2254250"/>
            <a:ext cx="12700" cy="12700"/>
          </a:xfrm>
          <a:prstGeom prst="rect">
            <a:avLst/>
          </a:prstGeom>
        </p:spPr>
      </p:pic>
      <p:pic>
        <p:nvPicPr>
          <p:cNvPr id="8" name="Picture 7"/>
          <p:cNvPicPr>
            <a:picLocks noChangeAspect="1"/>
          </p:cNvPicPr>
          <p:nvPr/>
        </p:nvPicPr>
        <p:blipFill>
          <a:blip r:embed="rId2"/>
          <a:stretch>
            <a:fillRect/>
          </a:stretch>
        </p:blipFill>
        <p:spPr>
          <a:xfrm>
            <a:off x="1466850" y="2838450"/>
            <a:ext cx="12700" cy="12700"/>
          </a:xfrm>
          <a:prstGeom prst="rect">
            <a:avLst/>
          </a:prstGeom>
        </p:spPr>
      </p:pic>
      <p:pic>
        <p:nvPicPr>
          <p:cNvPr id="9" name="Picture 8" descr="3235262783_da583f750c_b.jpg"/>
          <p:cNvPicPr>
            <a:picLocks noChangeAspect="1"/>
          </p:cNvPicPr>
          <p:nvPr/>
        </p:nvPicPr>
        <p:blipFill>
          <a:blip r:embed="rId3"/>
          <a:stretch>
            <a:fillRect/>
          </a:stretch>
        </p:blipFill>
        <p:spPr>
          <a:xfrm>
            <a:off x="-101642" y="-160321"/>
            <a:ext cx="9922978" cy="7027880"/>
          </a:xfrm>
          <a:prstGeom prst="rect">
            <a:avLst/>
          </a:prstGeom>
        </p:spPr>
      </p:pic>
      <p:sp>
        <p:nvSpPr>
          <p:cNvPr id="10" name="TextBox 9"/>
          <p:cNvSpPr txBox="1"/>
          <p:nvPr/>
        </p:nvSpPr>
        <p:spPr>
          <a:xfrm>
            <a:off x="338530" y="372545"/>
            <a:ext cx="4675762" cy="2800767"/>
          </a:xfrm>
          <a:prstGeom prst="rect">
            <a:avLst/>
          </a:prstGeom>
          <a:noFill/>
        </p:spPr>
        <p:txBody>
          <a:bodyPr wrap="square" rtlCol="0">
            <a:spAutoFit/>
          </a:bodyPr>
          <a:lstStyle/>
          <a:p>
            <a:r>
              <a:rPr lang="en-US" sz="2000" dirty="0" smtClean="0">
                <a:solidFill>
                  <a:schemeClr val="bg1"/>
                </a:solidFill>
                <a:cs typeface="Calibri"/>
              </a:rPr>
              <a:t>“We will have the great chance to show to the world, a still unknown nation in all its diversity for the billions of people who will see these events. These spectators will not only see the competitions, but also be exposed to the culture and the Brazilian way of life” </a:t>
            </a:r>
            <a:r>
              <a:rPr lang="en-US" sz="1400" dirty="0" smtClean="0">
                <a:solidFill>
                  <a:schemeClr val="bg1"/>
                </a:solidFill>
                <a:cs typeface="Calibri"/>
              </a:rPr>
              <a:t>- Jeanine Pires, President of Embratur</a:t>
            </a:r>
          </a:p>
          <a:p>
            <a:endParaRPr lang="en-US" dirty="0" smtClean="0">
              <a:cs typeface="Calibri"/>
            </a:endParaRP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ormAutofit fontScale="90000"/>
          </a:bodyPr>
          <a:lstStyle/>
          <a:p>
            <a:pPr lvl="0">
              <a:defRPr/>
            </a:pPr>
            <a:r>
              <a:rPr lang="en-US" sz="3111" dirty="0" smtClean="0"/>
              <a:t>Trade Support</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p:txBody>
          <a:bodyPr>
            <a:normAutofit/>
          </a:bodyPr>
          <a:lstStyle/>
          <a:p>
            <a:pPr lvl="0">
              <a:defRPr/>
            </a:pPr>
            <a:endParaRPr lang="en-US" dirty="0" smtClean="0">
              <a:latin typeface="Calibri"/>
              <a:cs typeface="Calibri"/>
            </a:endParaRPr>
          </a:p>
          <a:p>
            <a:pPr lvl="0">
              <a:defRPr/>
            </a:pPr>
            <a:r>
              <a:rPr lang="en-US" dirty="0" smtClean="0">
                <a:latin typeface="Calibri"/>
                <a:cs typeface="Calibri"/>
              </a:rPr>
              <a:t>• Imbibe</a:t>
            </a:r>
          </a:p>
          <a:p>
            <a:pPr lvl="0">
              <a:defRPr/>
            </a:pPr>
            <a:r>
              <a:rPr lang="en-US" dirty="0" smtClean="0">
                <a:latin typeface="Calibri"/>
                <a:cs typeface="Calibri"/>
              </a:rPr>
              <a:t>• Beverage Industry</a:t>
            </a:r>
          </a:p>
          <a:p>
            <a:pPr lvl="0">
              <a:defRPr/>
            </a:pPr>
            <a:r>
              <a:rPr lang="en-US" dirty="0" smtClean="0">
                <a:latin typeface="Calibri"/>
                <a:cs typeface="Calibri"/>
              </a:rPr>
              <a:t>• The Tasting Panel</a:t>
            </a:r>
          </a:p>
          <a:p>
            <a:pPr lvl="0">
              <a:defRPr/>
            </a:pPr>
            <a:r>
              <a:rPr lang="en-US" dirty="0" smtClean="0">
                <a:latin typeface="Calibri"/>
                <a:cs typeface="Calibri"/>
              </a:rPr>
              <a:t>• Market Watch</a:t>
            </a:r>
          </a:p>
          <a:p>
            <a:pPr lvl="0">
              <a:defRPr/>
            </a:pPr>
            <a:r>
              <a:rPr lang="en-US" dirty="0" smtClean="0">
                <a:latin typeface="Calibri"/>
                <a:cs typeface="Calibri"/>
              </a:rPr>
              <a:t>• Nightclub &amp; Bar</a:t>
            </a:r>
          </a:p>
          <a:p>
            <a:pPr lvl="0">
              <a:defRPr/>
            </a:pPr>
            <a:r>
              <a:rPr lang="en-US" dirty="0" smtClean="0">
                <a:latin typeface="Calibri"/>
                <a:cs typeface="Calibri"/>
              </a:rPr>
              <a:t>• Beverage World</a:t>
            </a:r>
          </a:p>
          <a:p>
            <a:pPr lvl="0">
              <a:defRPr/>
            </a:pPr>
            <a:r>
              <a:rPr lang="en-US" dirty="0" smtClean="0">
                <a:latin typeface="Calibri"/>
                <a:cs typeface="Calibri"/>
              </a:rPr>
              <a:t>• Bartender Magazine</a:t>
            </a:r>
          </a:p>
          <a:p>
            <a:endParaRPr lang="en-US" dirty="0">
              <a:latin typeface="Calibri"/>
              <a:cs typeface="Calibri"/>
            </a:endParaRP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2"/>
          <a:stretch>
            <a:fillRect/>
          </a:stretch>
        </p:blipFill>
        <p:spPr>
          <a:xfrm>
            <a:off x="3142205" y="1145731"/>
            <a:ext cx="1504950" cy="1951812"/>
          </a:xfrm>
          <a:prstGeom prst="rect">
            <a:avLst/>
          </a:prstGeom>
        </p:spPr>
      </p:pic>
      <p:pic>
        <p:nvPicPr>
          <p:cNvPr id="10" name="Picture 9"/>
          <p:cNvPicPr>
            <a:picLocks noChangeAspect="1"/>
          </p:cNvPicPr>
          <p:nvPr/>
        </p:nvPicPr>
        <p:blipFill>
          <a:blip r:embed="rId3"/>
          <a:stretch>
            <a:fillRect/>
          </a:stretch>
        </p:blipFill>
        <p:spPr>
          <a:xfrm>
            <a:off x="4597943" y="1494749"/>
            <a:ext cx="2076545" cy="2662237"/>
          </a:xfrm>
          <a:prstGeom prst="rect">
            <a:avLst/>
          </a:prstGeom>
        </p:spPr>
      </p:pic>
      <p:pic>
        <p:nvPicPr>
          <p:cNvPr id="11" name="Picture 10"/>
          <p:cNvPicPr>
            <a:picLocks noChangeAspect="1"/>
          </p:cNvPicPr>
          <p:nvPr/>
        </p:nvPicPr>
        <p:blipFill>
          <a:blip r:embed="rId4"/>
          <a:stretch>
            <a:fillRect/>
          </a:stretch>
        </p:blipFill>
        <p:spPr>
          <a:xfrm>
            <a:off x="2470163" y="3097543"/>
            <a:ext cx="2127780" cy="2750003"/>
          </a:xfrm>
          <a:prstGeom prst="rect">
            <a:avLst/>
          </a:prstGeom>
        </p:spPr>
      </p:pic>
      <p:pic>
        <p:nvPicPr>
          <p:cNvPr id="12" name="Picture 11"/>
          <p:cNvPicPr>
            <a:picLocks noChangeAspect="1"/>
          </p:cNvPicPr>
          <p:nvPr/>
        </p:nvPicPr>
        <p:blipFill>
          <a:blip r:embed="rId5"/>
          <a:stretch>
            <a:fillRect/>
          </a:stretch>
        </p:blipFill>
        <p:spPr>
          <a:xfrm>
            <a:off x="6592370" y="2806736"/>
            <a:ext cx="2065866" cy="2819907"/>
          </a:xfrm>
          <a:prstGeom prst="rect">
            <a:avLst/>
          </a:prstGeom>
        </p:spPr>
      </p:pic>
      <p:pic>
        <p:nvPicPr>
          <p:cNvPr id="13" name="Picture 12"/>
          <p:cNvPicPr>
            <a:picLocks noChangeAspect="1"/>
          </p:cNvPicPr>
          <p:nvPr/>
        </p:nvPicPr>
        <p:blipFill>
          <a:blip r:embed="rId6"/>
          <a:stretch>
            <a:fillRect/>
          </a:stretch>
        </p:blipFill>
        <p:spPr>
          <a:xfrm>
            <a:off x="4600588" y="4156986"/>
            <a:ext cx="2073900" cy="2457310"/>
          </a:xfrm>
          <a:prstGeom prst="rect">
            <a:avLst/>
          </a:prstGeom>
        </p:spPr>
      </p:pic>
      <p:pic>
        <p:nvPicPr>
          <p:cNvPr id="14" name="Picture 13"/>
          <p:cNvPicPr>
            <a:picLocks noChangeAspect="1"/>
          </p:cNvPicPr>
          <p:nvPr/>
        </p:nvPicPr>
        <p:blipFill>
          <a:blip r:embed="rId7"/>
          <a:srcRect l="5482" t="4303" r="5482" b="4303"/>
          <a:stretch>
            <a:fillRect/>
          </a:stretch>
        </p:blipFill>
        <p:spPr>
          <a:xfrm>
            <a:off x="6674488" y="636051"/>
            <a:ext cx="1669412" cy="218338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endParaRPr lang="en-US" sz="1400" dirty="0"/>
          </a:p>
        </p:txBody>
      </p:sp>
      <p:sp>
        <p:nvSpPr>
          <p:cNvPr id="4" name="Text Placeholder 3"/>
          <p:cNvSpPr>
            <a:spLocks noGrp="1"/>
          </p:cNvSpPr>
          <p:nvPr>
            <p:ph type="body" sz="half" idx="2"/>
          </p:nvPr>
        </p:nvSpPr>
        <p:spPr>
          <a:xfrm>
            <a:off x="457200" y="1214971"/>
            <a:ext cx="3505200" cy="5643029"/>
          </a:xfrm>
        </p:spPr>
        <p:txBody>
          <a:bodyPr>
            <a:normAutofit/>
          </a:bodyPr>
          <a:lstStyle/>
          <a:p>
            <a:pPr lvl="0">
              <a:defRPr/>
            </a:pPr>
            <a:endParaRPr lang="en-US" dirty="0" smtClean="0">
              <a:latin typeface="Calibri"/>
              <a:cs typeface="Calibri"/>
            </a:endParaRPr>
          </a:p>
          <a:p>
            <a:pPr lvl="0">
              <a:defRPr/>
            </a:pPr>
            <a:r>
              <a:rPr lang="en-US" dirty="0" smtClean="0">
                <a:latin typeface="Calibri"/>
                <a:cs typeface="Calibri"/>
              </a:rPr>
              <a:t>• LBGT Friendly Publications</a:t>
            </a:r>
          </a:p>
          <a:p>
            <a:pPr lvl="0">
              <a:defRPr/>
            </a:pPr>
            <a:r>
              <a:rPr lang="en-US" dirty="0" smtClean="0">
                <a:latin typeface="Calibri"/>
                <a:cs typeface="Calibri"/>
              </a:rPr>
              <a:t>	Out</a:t>
            </a:r>
          </a:p>
          <a:p>
            <a:pPr lvl="0">
              <a:defRPr/>
            </a:pPr>
            <a:r>
              <a:rPr lang="en-US" dirty="0" smtClean="0">
                <a:latin typeface="Calibri"/>
                <a:cs typeface="Calibri"/>
              </a:rPr>
              <a:t>	The Advocate</a:t>
            </a:r>
          </a:p>
          <a:p>
            <a:pPr lvl="0">
              <a:defRPr/>
            </a:pPr>
            <a:r>
              <a:rPr lang="en-US" dirty="0" smtClean="0">
                <a:latin typeface="Calibri"/>
                <a:cs typeface="Calibri"/>
              </a:rPr>
              <a:t>	Metrosource</a:t>
            </a:r>
          </a:p>
          <a:p>
            <a:pPr lvl="0">
              <a:defRPr/>
            </a:pPr>
            <a:r>
              <a:rPr lang="en-US" dirty="0" smtClean="0">
                <a:latin typeface="Calibri"/>
                <a:cs typeface="Calibri"/>
              </a:rPr>
              <a:t>	Next</a:t>
            </a:r>
          </a:p>
          <a:p>
            <a:pPr lvl="0">
              <a:defRPr/>
            </a:pPr>
            <a:r>
              <a:rPr lang="en-US" dirty="0" smtClean="0">
                <a:latin typeface="Calibri"/>
                <a:cs typeface="Calibri"/>
              </a:rPr>
              <a:t>• Entertainment/Culture</a:t>
            </a:r>
          </a:p>
          <a:p>
            <a:pPr lvl="0">
              <a:defRPr/>
            </a:pPr>
            <a:r>
              <a:rPr lang="en-US" dirty="0" smtClean="0">
                <a:latin typeface="Calibri"/>
                <a:cs typeface="Calibri"/>
              </a:rPr>
              <a:t>	Time Out NY</a:t>
            </a:r>
          </a:p>
          <a:p>
            <a:pPr lvl="0">
              <a:defRPr/>
            </a:pPr>
            <a:r>
              <a:rPr lang="en-US" dirty="0" smtClean="0">
                <a:latin typeface="Calibri"/>
                <a:cs typeface="Calibri"/>
              </a:rPr>
              <a:t>	L-Magazine</a:t>
            </a:r>
          </a:p>
          <a:p>
            <a:pPr lvl="0">
              <a:defRPr/>
            </a:pPr>
            <a:r>
              <a:rPr lang="en-US" dirty="0" smtClean="0">
                <a:latin typeface="Calibri"/>
                <a:cs typeface="Calibri"/>
              </a:rPr>
              <a:t>	Juxtapoz</a:t>
            </a:r>
          </a:p>
          <a:p>
            <a:pPr lvl="0">
              <a:defRPr/>
            </a:pPr>
            <a:r>
              <a:rPr lang="en-US" dirty="0" smtClean="0">
                <a:latin typeface="Calibri"/>
                <a:cs typeface="Calibri"/>
              </a:rPr>
              <a:t>	Paper</a:t>
            </a:r>
          </a:p>
          <a:p>
            <a:pPr lvl="0">
              <a:defRPr/>
            </a:pPr>
            <a:r>
              <a:rPr lang="en-US" dirty="0" smtClean="0">
                <a:latin typeface="Calibri"/>
                <a:cs typeface="Calibri"/>
              </a:rPr>
              <a:t>	Flavorpill.com</a:t>
            </a:r>
          </a:p>
          <a:p>
            <a:pPr lvl="0">
              <a:defRPr/>
            </a:pPr>
            <a:r>
              <a:rPr lang="en-US" dirty="0" smtClean="0">
                <a:latin typeface="Calibri"/>
                <a:cs typeface="Calibri"/>
              </a:rPr>
              <a:t>	Dailycandy.com</a:t>
            </a:r>
          </a:p>
          <a:p>
            <a:pPr lvl="0">
              <a:defRPr/>
            </a:pPr>
            <a:r>
              <a:rPr lang="en-US" dirty="0" smtClean="0">
                <a:latin typeface="Calibri"/>
                <a:cs typeface="Calibri"/>
              </a:rPr>
              <a:t>• Key Events</a:t>
            </a:r>
          </a:p>
          <a:p>
            <a:pPr lvl="0">
              <a:defRPr/>
            </a:pPr>
            <a:r>
              <a:rPr lang="en-US" dirty="0" smtClean="0">
                <a:latin typeface="Calibri"/>
                <a:cs typeface="Calibri"/>
              </a:rPr>
              <a:t>	Gay Pride Parade</a:t>
            </a:r>
          </a:p>
          <a:p>
            <a:pPr lvl="0">
              <a:defRPr/>
            </a:pPr>
            <a:r>
              <a:rPr lang="en-US" dirty="0" smtClean="0">
                <a:latin typeface="Calibri"/>
                <a:cs typeface="Calibri"/>
              </a:rPr>
              <a:t>	Brazil Independence Day</a:t>
            </a:r>
          </a:p>
          <a:p>
            <a:pPr lvl="0">
              <a:defRPr/>
            </a:pPr>
            <a:r>
              <a:rPr lang="en-US" dirty="0" smtClean="0">
                <a:latin typeface="Calibri"/>
                <a:cs typeface="Calibri"/>
              </a:rPr>
              <a:t>	Fire Island Events (The Pines)</a:t>
            </a:r>
          </a:p>
          <a:p>
            <a:pPr lvl="0">
              <a:defRPr/>
            </a:pPr>
            <a:r>
              <a:rPr lang="en-US" dirty="0" smtClean="0">
                <a:latin typeface="Calibri"/>
                <a:cs typeface="Calibri"/>
              </a:rPr>
              <a:t>	NYC Food &amp; Wine Festival</a:t>
            </a:r>
          </a:p>
          <a:p>
            <a:pPr lvl="0">
              <a:defRPr/>
            </a:pPr>
            <a:r>
              <a:rPr lang="en-US" dirty="0" smtClean="0">
                <a:latin typeface="Calibri"/>
                <a:cs typeface="Calibri"/>
              </a:rPr>
              <a:t>• Other</a:t>
            </a:r>
          </a:p>
          <a:p>
            <a:pPr lvl="0">
              <a:defRPr/>
            </a:pPr>
            <a:r>
              <a:rPr lang="en-US" dirty="0" smtClean="0">
                <a:latin typeface="Calibri"/>
                <a:cs typeface="Calibri"/>
              </a:rPr>
              <a:t>	Targeted OOH</a:t>
            </a:r>
          </a:p>
          <a:p>
            <a:pPr lvl="0">
              <a:defRPr/>
            </a:pPr>
            <a:r>
              <a:rPr lang="en-US" dirty="0" smtClean="0">
                <a:latin typeface="Calibri"/>
                <a:cs typeface="Calibri"/>
              </a:rPr>
              <a:t>	PR/Social Media</a:t>
            </a:r>
          </a:p>
          <a:p>
            <a:pPr lvl="0">
              <a:defRPr/>
            </a:pPr>
            <a:endParaRPr lang="en-US" dirty="0" smtClean="0">
              <a:latin typeface="Calibri"/>
              <a:cs typeface="Calibri"/>
            </a:endParaRPr>
          </a:p>
          <a:p>
            <a:pPr lvl="0">
              <a:defRPr/>
            </a:pPr>
            <a:endParaRPr lang="en-US" dirty="0" smtClean="0">
              <a:latin typeface="Calibri"/>
              <a:cs typeface="Calibri"/>
            </a:endParaRPr>
          </a:p>
          <a:p>
            <a:endParaRPr lang="en-US" dirty="0">
              <a:latin typeface="Calibri"/>
              <a:cs typeface="Calibri"/>
            </a:endParaRP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fontScale="775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lang="en-US" sz="3200" b="1" dirty="0" smtClean="0">
              <a:latin typeface="+mj-lt"/>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3613" b="1" dirty="0" smtClean="0">
                <a:latin typeface="+mj-lt"/>
                <a:ea typeface="+mj-ea"/>
                <a:cs typeface="+mj-cs"/>
              </a:rPr>
              <a:t>C</a:t>
            </a:r>
            <a:r>
              <a:rPr kumimoji="0" lang="en-US" sz="3613" b="1" i="0" u="none" strike="noStrike" kern="1200" cap="none" spc="0" normalizeH="0" baseline="0" noProof="0" dirty="0" smtClean="0">
                <a:ln>
                  <a:noFill/>
                </a:ln>
                <a:solidFill>
                  <a:schemeClr val="tx1"/>
                </a:solidFill>
                <a:effectLst/>
                <a:uLnTx/>
                <a:uFillTx/>
                <a:latin typeface="+mj-lt"/>
                <a:ea typeface="+mj-ea"/>
                <a:cs typeface="+mj-cs"/>
              </a:rPr>
              <a:t>onsumer Support</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p:cNvPicPr>
            <a:picLocks noChangeAspect="1"/>
          </p:cNvPicPr>
          <p:nvPr/>
        </p:nvPicPr>
        <p:blipFill>
          <a:blip r:embed="rId2"/>
          <a:stretch>
            <a:fillRect/>
          </a:stretch>
        </p:blipFill>
        <p:spPr>
          <a:xfrm>
            <a:off x="3126853" y="2611458"/>
            <a:ext cx="1664044" cy="2190425"/>
          </a:xfrm>
          <a:prstGeom prst="rect">
            <a:avLst/>
          </a:prstGeom>
        </p:spPr>
      </p:pic>
      <p:pic>
        <p:nvPicPr>
          <p:cNvPr id="8" name="Picture 7"/>
          <p:cNvPicPr>
            <a:picLocks noChangeAspect="1"/>
          </p:cNvPicPr>
          <p:nvPr/>
        </p:nvPicPr>
        <p:blipFill>
          <a:blip r:embed="rId3"/>
          <a:stretch>
            <a:fillRect/>
          </a:stretch>
        </p:blipFill>
        <p:spPr>
          <a:xfrm>
            <a:off x="4764624" y="3490723"/>
            <a:ext cx="3289300" cy="2190425"/>
          </a:xfrm>
          <a:prstGeom prst="rect">
            <a:avLst/>
          </a:prstGeom>
        </p:spPr>
      </p:pic>
      <p:pic>
        <p:nvPicPr>
          <p:cNvPr id="9" name="Picture 8"/>
          <p:cNvPicPr>
            <a:picLocks noChangeAspect="1"/>
          </p:cNvPicPr>
          <p:nvPr/>
        </p:nvPicPr>
        <p:blipFill>
          <a:blip r:embed="rId4"/>
          <a:stretch>
            <a:fillRect/>
          </a:stretch>
        </p:blipFill>
        <p:spPr>
          <a:xfrm>
            <a:off x="5129557" y="1099422"/>
            <a:ext cx="1800174" cy="2492899"/>
          </a:xfrm>
          <a:prstGeom prst="rect">
            <a:avLst/>
          </a:prstGeom>
        </p:spPr>
      </p:pic>
      <p:pic>
        <p:nvPicPr>
          <p:cNvPr id="10" name="Picture 9"/>
          <p:cNvPicPr>
            <a:picLocks noChangeAspect="1"/>
          </p:cNvPicPr>
          <p:nvPr/>
        </p:nvPicPr>
        <p:blipFill>
          <a:blip r:embed="rId5"/>
          <a:stretch>
            <a:fillRect/>
          </a:stretch>
        </p:blipFill>
        <p:spPr>
          <a:xfrm>
            <a:off x="6528306" y="783725"/>
            <a:ext cx="1752102" cy="2706998"/>
          </a:xfrm>
          <a:prstGeom prst="rect">
            <a:avLst/>
          </a:prstGeom>
        </p:spPr>
      </p:pic>
      <p:pic>
        <p:nvPicPr>
          <p:cNvPr id="11" name="Picture 10"/>
          <p:cNvPicPr>
            <a:picLocks noChangeAspect="1"/>
          </p:cNvPicPr>
          <p:nvPr/>
        </p:nvPicPr>
        <p:blipFill>
          <a:blip r:embed="rId6"/>
          <a:srcRect b="78779"/>
          <a:stretch>
            <a:fillRect/>
          </a:stretch>
        </p:blipFill>
        <p:spPr>
          <a:xfrm>
            <a:off x="4629160" y="5748880"/>
            <a:ext cx="3352800" cy="776727"/>
          </a:xfrm>
          <a:prstGeom prst="rect">
            <a:avLst/>
          </a:prstGeom>
        </p:spPr>
      </p:pic>
      <p:pic>
        <p:nvPicPr>
          <p:cNvPr id="13" name="Picture 12"/>
          <p:cNvPicPr>
            <a:picLocks noChangeAspect="1"/>
          </p:cNvPicPr>
          <p:nvPr/>
        </p:nvPicPr>
        <p:blipFill>
          <a:blip r:embed="rId4"/>
          <a:stretch>
            <a:fillRect/>
          </a:stretch>
        </p:blipFill>
        <p:spPr>
          <a:xfrm>
            <a:off x="4775208" y="1041402"/>
            <a:ext cx="1800174" cy="249289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24732" y="0"/>
            <a:ext cx="10600840" cy="6858000"/>
          </a:xfrm>
          <a:prstGeom prst="rect">
            <a:avLst/>
          </a:prstGeom>
        </p:spPr>
      </p:pic>
      <p:sp>
        <p:nvSpPr>
          <p:cNvPr id="3" name="Rectangle 2"/>
          <p:cNvSpPr/>
          <p:nvPr/>
        </p:nvSpPr>
        <p:spPr>
          <a:xfrm>
            <a:off x="0" y="0"/>
            <a:ext cx="3067416" cy="523220"/>
          </a:xfrm>
          <a:prstGeom prst="rect">
            <a:avLst/>
          </a:prstGeom>
        </p:spPr>
        <p:txBody>
          <a:bodyPr wrap="none">
            <a:spAutoFit/>
          </a:bodyPr>
          <a:lstStyle/>
          <a:p>
            <a:r>
              <a:rPr lang="en-US" sz="2800" b="1" dirty="0" smtClean="0">
                <a:solidFill>
                  <a:schemeClr val="bg1"/>
                </a:solidFill>
              </a:rPr>
              <a:t>The RIO RUM Team</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1400" dirty="0" smtClean="0"/>
          </a:p>
          <a:p>
            <a:endParaRPr lang="en-US" sz="1400" dirty="0" smtClean="0"/>
          </a:p>
          <a:p>
            <a:endParaRPr lang="en-US" sz="1400" dirty="0" smtClean="0"/>
          </a:p>
          <a:p>
            <a:pPr>
              <a:buNone/>
            </a:pPr>
            <a:endParaRPr lang="en-US" sz="1400" dirty="0" smtClean="0"/>
          </a:p>
          <a:p>
            <a:r>
              <a:rPr lang="en-US" sz="1400" dirty="0" smtClean="0"/>
              <a:t>Jonathan Flaum is a native New Yorker. Jonathan's 14-year history with Brazil has been both work and pleasure. He has run adventure travel tours through Brazil and has been an investor in an eco-lodge. Jonathan has worked in the film and advertising industry for the last fifteen years.</a:t>
            </a:r>
          </a:p>
          <a:p>
            <a:endParaRPr lang="en-US" sz="1400" dirty="0" smtClean="0"/>
          </a:p>
          <a:p>
            <a:r>
              <a:rPr lang="en-US" sz="1400" dirty="0" smtClean="0"/>
              <a:t>Adam Jenkins is from New Zealand and has worked in the film and advertising industry for the last fifteen years. He currently owns a media company and has lived in New York for the last six years.</a:t>
            </a:r>
            <a:br>
              <a:rPr lang="en-US" sz="1400" dirty="0" smtClean="0"/>
            </a:br>
            <a:endParaRPr lang="en-US" sz="1400" dirty="0" smtClean="0"/>
          </a:p>
          <a:p>
            <a:r>
              <a:rPr lang="en-US" sz="1400" dirty="0" smtClean="0"/>
              <a:t>Jonathan Flaum and Adam Jenkins currently own 100% of the business. </a:t>
            </a:r>
            <a:br>
              <a:rPr lang="en-US" sz="1400" dirty="0" smtClean="0"/>
            </a:br>
            <a:r>
              <a:rPr lang="en-US" sz="1400" dirty="0" smtClean="0"/>
              <a:t/>
            </a:r>
            <a:br>
              <a:rPr lang="en-US" sz="1400" dirty="0" smtClean="0"/>
            </a:br>
            <a:endParaRPr lang="en-US" sz="1400" dirty="0"/>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The Principals/Ownership</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856010" y="3273442"/>
            <a:ext cx="2442145" cy="707886"/>
          </a:xfrm>
          <a:prstGeom prst="rect">
            <a:avLst/>
          </a:prstGeom>
        </p:spPr>
        <p:txBody>
          <a:bodyPr wrap="none">
            <a:spAutoFit/>
          </a:bodyPr>
          <a:lstStyle/>
          <a:p>
            <a:r>
              <a:rPr lang="en-US" sz="4000" dirty="0" smtClean="0">
                <a:solidFill>
                  <a:schemeClr val="accent2"/>
                </a:solidFill>
              </a:rPr>
              <a:t>ART IS FPO</a:t>
            </a:r>
            <a:endParaRPr lang="en-US" sz="4000" dirty="0">
              <a:solidFill>
                <a:schemeClr val="accent2"/>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Text Placeholder 3"/>
          <p:cNvSpPr>
            <a:spLocks noGrp="1"/>
          </p:cNvSpPr>
          <p:nvPr>
            <p:ph type="body" sz="half" idx="2"/>
          </p:nvPr>
        </p:nvSpPr>
        <p:spPr/>
        <p:txBody>
          <a:bodyPr>
            <a:normAutofit/>
          </a:bodyPr>
          <a:lstStyle/>
          <a:p>
            <a:pPr>
              <a:lnSpc>
                <a:spcPct val="90000"/>
              </a:lnSpc>
            </a:pPr>
            <a:r>
              <a:rPr lang="en-US" dirty="0" smtClean="0">
                <a:latin typeface="Calibri"/>
                <a:cs typeface="Calibri"/>
              </a:rPr>
              <a:t>• The James Gang</a:t>
            </a:r>
          </a:p>
          <a:p>
            <a:pPr>
              <a:lnSpc>
                <a:spcPct val="90000"/>
              </a:lnSpc>
            </a:pPr>
            <a:r>
              <a:rPr lang="en-US" dirty="0" smtClean="0">
                <a:latin typeface="Calibri"/>
                <a:cs typeface="Calibri"/>
              </a:rPr>
              <a:t>	</a:t>
            </a:r>
            <a:r>
              <a:rPr lang="en-US" sz="1200" dirty="0" smtClean="0">
                <a:latin typeface="Calibri"/>
                <a:cs typeface="Calibri"/>
              </a:rPr>
              <a:t>James Verrier – Principal</a:t>
            </a:r>
          </a:p>
          <a:p>
            <a:pPr>
              <a:lnSpc>
                <a:spcPct val="90000"/>
              </a:lnSpc>
            </a:pPr>
            <a:endParaRPr lang="en-US" dirty="0" smtClean="0">
              <a:latin typeface="Calibri"/>
              <a:cs typeface="Calibri"/>
            </a:endParaRPr>
          </a:p>
          <a:p>
            <a:pPr>
              <a:lnSpc>
                <a:spcPct val="90000"/>
              </a:lnSpc>
            </a:pPr>
            <a:r>
              <a:rPr lang="en-US" dirty="0" smtClean="0">
                <a:latin typeface="Calibri"/>
                <a:cs typeface="Calibri"/>
              </a:rPr>
              <a:t>• Brand Action Team (BAT)</a:t>
            </a:r>
          </a:p>
          <a:p>
            <a:pPr lvl="1">
              <a:lnSpc>
                <a:spcPct val="90000"/>
              </a:lnSpc>
            </a:pPr>
            <a:r>
              <a:rPr lang="en-US" dirty="0" smtClean="0">
                <a:latin typeface="Calibri"/>
                <a:cs typeface="Calibri"/>
              </a:rPr>
              <a:t>Jeff Grindrod – Managing Partner</a:t>
            </a:r>
          </a:p>
          <a:p>
            <a:pPr lvl="1">
              <a:lnSpc>
                <a:spcPct val="90000"/>
              </a:lnSpc>
            </a:pPr>
            <a:r>
              <a:rPr lang="en-US" dirty="0" smtClean="0">
                <a:latin typeface="Calibri"/>
                <a:cs typeface="Calibri"/>
              </a:rPr>
              <a:t>Steve Raye – Managing Partner</a:t>
            </a:r>
          </a:p>
          <a:p>
            <a:pPr lvl="1">
              <a:lnSpc>
                <a:spcPct val="90000"/>
              </a:lnSpc>
            </a:pPr>
            <a:r>
              <a:rPr lang="en-US" dirty="0" smtClean="0">
                <a:latin typeface="Calibri"/>
                <a:cs typeface="Calibri"/>
              </a:rPr>
              <a:t>Denise Menefee – Executive Director</a:t>
            </a:r>
          </a:p>
          <a:p>
            <a:pPr lvl="1">
              <a:lnSpc>
                <a:spcPct val="90000"/>
              </a:lnSpc>
            </a:pPr>
            <a:endParaRPr lang="en-US" sz="1400" dirty="0" smtClean="0">
              <a:latin typeface="Calibri"/>
              <a:cs typeface="Calibri"/>
            </a:endParaRPr>
          </a:p>
          <a:p>
            <a:pPr>
              <a:lnSpc>
                <a:spcPct val="90000"/>
              </a:lnSpc>
            </a:pPr>
            <a:r>
              <a:rPr lang="en-US" dirty="0" smtClean="0">
                <a:latin typeface="Calibri"/>
                <a:cs typeface="Calibri"/>
              </a:rPr>
              <a:t>• MHW, LLC</a:t>
            </a:r>
          </a:p>
          <a:p>
            <a:pPr lvl="1">
              <a:lnSpc>
                <a:spcPct val="90000"/>
              </a:lnSpc>
            </a:pPr>
            <a:r>
              <a:rPr lang="en-US" dirty="0" smtClean="0">
                <a:latin typeface="Calibri"/>
                <a:cs typeface="Calibri"/>
              </a:rPr>
              <a:t>John Beaudette</a:t>
            </a:r>
          </a:p>
          <a:p>
            <a:pPr lvl="1">
              <a:lnSpc>
                <a:spcPct val="90000"/>
              </a:lnSpc>
            </a:pPr>
            <a:endParaRPr lang="en-US" sz="1400" dirty="0" smtClean="0">
              <a:latin typeface="Calibri"/>
              <a:cs typeface="Calibri"/>
            </a:endParaRPr>
          </a:p>
          <a:p>
            <a:pPr>
              <a:lnSpc>
                <a:spcPct val="90000"/>
              </a:lnSpc>
            </a:pPr>
            <a:r>
              <a:rPr lang="en-US" dirty="0" smtClean="0">
                <a:latin typeface="Calibri"/>
                <a:cs typeface="Calibri"/>
              </a:rPr>
              <a:t>• Beacon Beverage</a:t>
            </a:r>
          </a:p>
          <a:p>
            <a:pPr lvl="1">
              <a:lnSpc>
                <a:spcPct val="90000"/>
              </a:lnSpc>
            </a:pPr>
            <a:r>
              <a:rPr lang="en-US" dirty="0" smtClean="0">
                <a:latin typeface="Calibri"/>
                <a:cs typeface="Calibri"/>
              </a:rPr>
              <a:t>Dave Stringfellow</a:t>
            </a:r>
          </a:p>
          <a:p>
            <a:pPr lvl="1">
              <a:lnSpc>
                <a:spcPct val="90000"/>
              </a:lnSpc>
            </a:pPr>
            <a:endParaRPr lang="en-US" sz="1400" dirty="0" smtClean="0">
              <a:latin typeface="Calibri"/>
              <a:cs typeface="Calibri"/>
            </a:endParaRPr>
          </a:p>
          <a:p>
            <a:pPr>
              <a:lnSpc>
                <a:spcPct val="90000"/>
              </a:lnSpc>
            </a:pPr>
            <a:r>
              <a:rPr lang="en-US" dirty="0" smtClean="0">
                <a:latin typeface="Calibri"/>
                <a:cs typeface="Calibri"/>
              </a:rPr>
              <a:t>• Next-Level Marketing</a:t>
            </a:r>
          </a:p>
          <a:p>
            <a:pPr lvl="1">
              <a:lnSpc>
                <a:spcPct val="90000"/>
              </a:lnSpc>
            </a:pPr>
            <a:r>
              <a:rPr lang="en-US" dirty="0" smtClean="0">
                <a:latin typeface="Calibri"/>
                <a:cs typeface="Calibri"/>
              </a:rPr>
              <a:t>Mike Ginley</a:t>
            </a:r>
          </a:p>
          <a:p>
            <a:endParaRPr lang="en-US" dirty="0">
              <a:latin typeface="Calibri"/>
              <a:cs typeface="Calibri"/>
            </a:endParaRP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Key Partners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7"/>
          <p:cNvSpPr>
            <a:spLocks noGrp="1"/>
          </p:cNvSpPr>
          <p:nvPr>
            <p:ph idx="1"/>
          </p:nvPr>
        </p:nvSpPr>
        <p:spPr/>
        <p:txBody>
          <a:bodyPr/>
          <a:lstStyle/>
          <a:p>
            <a:endParaRPr lang="en-US" dirty="0"/>
          </a:p>
        </p:txBody>
      </p:sp>
      <p:pic>
        <p:nvPicPr>
          <p:cNvPr id="9" name="Picture 8"/>
          <p:cNvPicPr>
            <a:picLocks noChangeAspect="1"/>
          </p:cNvPicPr>
          <p:nvPr/>
        </p:nvPicPr>
        <p:blipFill>
          <a:blip r:embed="rId2"/>
          <a:stretch>
            <a:fillRect/>
          </a:stretch>
        </p:blipFill>
        <p:spPr>
          <a:xfrm>
            <a:off x="3575050" y="1902881"/>
            <a:ext cx="5111750" cy="341209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Text Placeholder 3"/>
          <p:cNvSpPr>
            <a:spLocks noGrp="1"/>
          </p:cNvSpPr>
          <p:nvPr>
            <p:ph type="body" sz="half" idx="2"/>
          </p:nvPr>
        </p:nvSpPr>
        <p:spPr/>
        <p:txBody>
          <a:bodyPr>
            <a:normAutofit/>
          </a:bodyPr>
          <a:lstStyle/>
          <a:p>
            <a:pPr>
              <a:lnSpc>
                <a:spcPct val="90000"/>
              </a:lnSpc>
            </a:pPr>
            <a:r>
              <a:rPr lang="en-US" dirty="0" smtClean="0">
                <a:latin typeface="Calibri"/>
                <a:cs typeface="Calibri"/>
              </a:rPr>
              <a:t>• The James Gang</a:t>
            </a:r>
          </a:p>
          <a:p>
            <a:pPr>
              <a:lnSpc>
                <a:spcPct val="90000"/>
              </a:lnSpc>
            </a:pPr>
            <a:r>
              <a:rPr lang="en-US" dirty="0" smtClean="0">
                <a:latin typeface="Calibri"/>
                <a:cs typeface="Calibri"/>
              </a:rPr>
              <a:t>	</a:t>
            </a:r>
            <a:r>
              <a:rPr lang="en-US" sz="1200" dirty="0" smtClean="0">
                <a:latin typeface="Calibri"/>
                <a:cs typeface="Calibri"/>
              </a:rPr>
              <a:t>James Verrier – Principal</a:t>
            </a:r>
          </a:p>
          <a:p>
            <a:pPr>
              <a:lnSpc>
                <a:spcPct val="90000"/>
              </a:lnSpc>
            </a:pPr>
            <a:endParaRPr lang="en-US" dirty="0" smtClean="0">
              <a:latin typeface="Calibri"/>
              <a:cs typeface="Calibri"/>
            </a:endParaRPr>
          </a:p>
          <a:p>
            <a:pPr>
              <a:lnSpc>
                <a:spcPct val="90000"/>
              </a:lnSpc>
            </a:pPr>
            <a:r>
              <a:rPr lang="en-US" dirty="0" smtClean="0">
                <a:latin typeface="Calibri"/>
                <a:cs typeface="Calibri"/>
              </a:rPr>
              <a:t>• Brand Action Team (BAT)</a:t>
            </a:r>
          </a:p>
          <a:p>
            <a:pPr lvl="1">
              <a:lnSpc>
                <a:spcPct val="90000"/>
              </a:lnSpc>
            </a:pPr>
            <a:r>
              <a:rPr lang="en-US" dirty="0" smtClean="0">
                <a:latin typeface="Calibri"/>
                <a:cs typeface="Calibri"/>
              </a:rPr>
              <a:t>Jeff Grindrod – Managing Partner</a:t>
            </a:r>
          </a:p>
          <a:p>
            <a:pPr lvl="1">
              <a:lnSpc>
                <a:spcPct val="90000"/>
              </a:lnSpc>
            </a:pPr>
            <a:r>
              <a:rPr lang="en-US" dirty="0" smtClean="0">
                <a:latin typeface="Calibri"/>
                <a:cs typeface="Calibri"/>
              </a:rPr>
              <a:t>Steve Raye – Managing Partner</a:t>
            </a:r>
          </a:p>
          <a:p>
            <a:pPr lvl="1">
              <a:lnSpc>
                <a:spcPct val="90000"/>
              </a:lnSpc>
            </a:pPr>
            <a:r>
              <a:rPr lang="en-US" dirty="0" smtClean="0">
                <a:latin typeface="Calibri"/>
                <a:cs typeface="Calibri"/>
              </a:rPr>
              <a:t>Denise Menefee – Executive Director</a:t>
            </a:r>
          </a:p>
          <a:p>
            <a:pPr lvl="1">
              <a:lnSpc>
                <a:spcPct val="90000"/>
              </a:lnSpc>
            </a:pPr>
            <a:endParaRPr lang="en-US" sz="1400" dirty="0" smtClean="0">
              <a:latin typeface="Calibri"/>
              <a:cs typeface="Calibri"/>
            </a:endParaRPr>
          </a:p>
          <a:p>
            <a:pPr>
              <a:lnSpc>
                <a:spcPct val="90000"/>
              </a:lnSpc>
            </a:pPr>
            <a:r>
              <a:rPr lang="en-US" dirty="0" smtClean="0">
                <a:latin typeface="Calibri"/>
                <a:cs typeface="Calibri"/>
              </a:rPr>
              <a:t>• MHW, LLC</a:t>
            </a:r>
          </a:p>
          <a:p>
            <a:pPr lvl="1">
              <a:lnSpc>
                <a:spcPct val="90000"/>
              </a:lnSpc>
            </a:pPr>
            <a:r>
              <a:rPr lang="en-US" dirty="0" smtClean="0">
                <a:latin typeface="Calibri"/>
                <a:cs typeface="Calibri"/>
              </a:rPr>
              <a:t>John Beaudette</a:t>
            </a:r>
          </a:p>
          <a:p>
            <a:pPr lvl="1">
              <a:lnSpc>
                <a:spcPct val="90000"/>
              </a:lnSpc>
            </a:pPr>
            <a:endParaRPr lang="en-US" sz="1400" dirty="0" smtClean="0">
              <a:latin typeface="Calibri"/>
              <a:cs typeface="Calibri"/>
            </a:endParaRPr>
          </a:p>
          <a:p>
            <a:pPr>
              <a:lnSpc>
                <a:spcPct val="90000"/>
              </a:lnSpc>
            </a:pPr>
            <a:r>
              <a:rPr lang="en-US" dirty="0" smtClean="0">
                <a:latin typeface="Calibri"/>
                <a:cs typeface="Calibri"/>
              </a:rPr>
              <a:t>• Beacon Beverage</a:t>
            </a:r>
          </a:p>
          <a:p>
            <a:pPr lvl="1">
              <a:lnSpc>
                <a:spcPct val="90000"/>
              </a:lnSpc>
            </a:pPr>
            <a:r>
              <a:rPr lang="en-US" dirty="0" smtClean="0">
                <a:latin typeface="Calibri"/>
                <a:cs typeface="Calibri"/>
              </a:rPr>
              <a:t>Dave Stringfellow</a:t>
            </a:r>
          </a:p>
          <a:p>
            <a:pPr lvl="1">
              <a:lnSpc>
                <a:spcPct val="90000"/>
              </a:lnSpc>
            </a:pPr>
            <a:endParaRPr lang="en-US" sz="1400" dirty="0" smtClean="0">
              <a:latin typeface="Calibri"/>
              <a:cs typeface="Calibri"/>
            </a:endParaRPr>
          </a:p>
          <a:p>
            <a:pPr>
              <a:lnSpc>
                <a:spcPct val="90000"/>
              </a:lnSpc>
            </a:pPr>
            <a:r>
              <a:rPr lang="en-US" dirty="0" smtClean="0">
                <a:latin typeface="Calibri"/>
                <a:cs typeface="Calibri"/>
              </a:rPr>
              <a:t>• Next-Level Marketing</a:t>
            </a:r>
          </a:p>
          <a:p>
            <a:pPr lvl="1">
              <a:lnSpc>
                <a:spcPct val="90000"/>
              </a:lnSpc>
            </a:pPr>
            <a:r>
              <a:rPr lang="en-US" dirty="0" smtClean="0">
                <a:latin typeface="Calibri"/>
                <a:cs typeface="Calibri"/>
              </a:rPr>
              <a:t>Mike Ginley</a:t>
            </a:r>
          </a:p>
          <a:p>
            <a:endParaRPr lang="en-US" dirty="0">
              <a:latin typeface="Calibri"/>
              <a:cs typeface="Calibri"/>
            </a:endParaRP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Key Partners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Content Placeholder 9" descr="TJG-2x2Stamp-IS55.jpg"/>
          <p:cNvPicPr>
            <a:picLocks noGrp="1" noChangeAspect="1"/>
          </p:cNvPicPr>
          <p:nvPr>
            <p:ph idx="1"/>
          </p:nvPr>
        </p:nvPicPr>
        <p:blipFill>
          <a:blip r:embed="rId2"/>
          <a:srcRect t="-7252" b="-7252"/>
          <a:stretch>
            <a:fillRect/>
          </a:stretch>
        </p:blipFill>
        <p:spPr>
          <a:xfrm>
            <a:off x="3785658" y="1823493"/>
            <a:ext cx="1572683" cy="1800771"/>
          </a:xfrm>
        </p:spPr>
      </p:pic>
      <p:pic>
        <p:nvPicPr>
          <p:cNvPr id="11" name="Picture 10"/>
          <p:cNvPicPr>
            <a:picLocks noChangeAspect="1"/>
          </p:cNvPicPr>
          <p:nvPr/>
        </p:nvPicPr>
        <p:blipFill>
          <a:blip r:embed="rId3"/>
          <a:stretch>
            <a:fillRect/>
          </a:stretch>
        </p:blipFill>
        <p:spPr>
          <a:xfrm>
            <a:off x="5583767" y="2406379"/>
            <a:ext cx="3238500" cy="635000"/>
          </a:xfrm>
          <a:prstGeom prst="rect">
            <a:avLst/>
          </a:prstGeom>
        </p:spPr>
      </p:pic>
      <p:pic>
        <p:nvPicPr>
          <p:cNvPr id="12" name="Picture 11"/>
          <p:cNvPicPr>
            <a:picLocks noChangeAspect="1"/>
          </p:cNvPicPr>
          <p:nvPr/>
        </p:nvPicPr>
        <p:blipFill>
          <a:blip r:embed="rId4"/>
          <a:stretch>
            <a:fillRect/>
          </a:stretch>
        </p:blipFill>
        <p:spPr>
          <a:xfrm>
            <a:off x="3230033" y="3624264"/>
            <a:ext cx="2990772" cy="1615017"/>
          </a:xfrm>
          <a:prstGeom prst="rect">
            <a:avLst/>
          </a:prstGeom>
        </p:spPr>
      </p:pic>
      <p:pic>
        <p:nvPicPr>
          <p:cNvPr id="14" name="Picture 13"/>
          <p:cNvPicPr>
            <a:picLocks noChangeAspect="1"/>
          </p:cNvPicPr>
          <p:nvPr/>
        </p:nvPicPr>
        <p:blipFill>
          <a:blip r:embed="rId5"/>
          <a:stretch>
            <a:fillRect/>
          </a:stretch>
        </p:blipFill>
        <p:spPr>
          <a:xfrm>
            <a:off x="6220805" y="4186227"/>
            <a:ext cx="2032001" cy="64247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Text Placeholder 3"/>
          <p:cNvSpPr>
            <a:spLocks noGrp="1"/>
          </p:cNvSpPr>
          <p:nvPr>
            <p:ph type="body" sz="half" idx="2"/>
          </p:nvPr>
        </p:nvSpPr>
        <p:spPr>
          <a:xfrm>
            <a:off x="457200" y="2417214"/>
            <a:ext cx="3008313" cy="4691063"/>
          </a:xfrm>
        </p:spPr>
        <p:txBody>
          <a:bodyPr>
            <a:normAutofit/>
          </a:bodyPr>
          <a:lstStyle/>
          <a:p>
            <a:r>
              <a:rPr lang="en-US" dirty="0" smtClean="0">
                <a:latin typeface="Calibri"/>
                <a:cs typeface="Calibri"/>
              </a:rPr>
              <a:t>• </a:t>
            </a:r>
            <a:r>
              <a:rPr lang="en-US" dirty="0" smtClean="0"/>
              <a:t>Rio Rum Trademark (word mark &amp; design) filed – serial #77599673</a:t>
            </a:r>
          </a:p>
          <a:p>
            <a:r>
              <a:rPr lang="en-US" dirty="0" smtClean="0"/>
              <a:t>• Weber Haus secured as production partner</a:t>
            </a:r>
          </a:p>
          <a:p>
            <a:r>
              <a:rPr lang="en-US" dirty="0" smtClean="0"/>
              <a:t>• MHW, LLC, Genesis has been selected as distribution partner </a:t>
            </a:r>
          </a:p>
          <a:p>
            <a:r>
              <a:rPr lang="en-US" dirty="0" smtClean="0"/>
              <a:t>• TTB approval finalized</a:t>
            </a:r>
          </a:p>
          <a:p>
            <a:r>
              <a:rPr lang="en-US" dirty="0" smtClean="0"/>
              <a:t>• Finalizing packaging, COLA approval pending </a:t>
            </a:r>
            <a:endParaRPr lang="en-US" dirty="0">
              <a:latin typeface="Calibri"/>
              <a:cs typeface="Calibri"/>
            </a:endParaRPr>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Current Status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7"/>
          <p:cNvSpPr>
            <a:spLocks noGrp="1"/>
          </p:cNvSpPr>
          <p:nvPr>
            <p:ph idx="1"/>
          </p:nvPr>
        </p:nvSpPr>
        <p:spPr/>
        <p:txBody>
          <a:bodyPr/>
          <a:lstStyle/>
          <a:p>
            <a:pPr>
              <a:buNone/>
            </a:pPr>
            <a:endParaRPr lang="en-US" dirty="0"/>
          </a:p>
        </p:txBody>
      </p:sp>
      <p:pic>
        <p:nvPicPr>
          <p:cNvPr id="9" name="Picture 8"/>
          <p:cNvPicPr>
            <a:picLocks noChangeAspect="1"/>
          </p:cNvPicPr>
          <p:nvPr/>
        </p:nvPicPr>
        <p:blipFill>
          <a:blip r:embed="rId2"/>
          <a:stretch>
            <a:fillRect/>
          </a:stretch>
        </p:blipFill>
        <p:spPr>
          <a:xfrm>
            <a:off x="3575050" y="1706574"/>
            <a:ext cx="5111750" cy="383381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5863138"/>
            <a:ext cx="7772400" cy="1362075"/>
          </a:xfrm>
        </p:spPr>
        <p:txBody>
          <a:bodyPr>
            <a:normAutofit/>
          </a:bodyPr>
          <a:lstStyle/>
          <a:p>
            <a:pPr algn="ctr"/>
            <a:r>
              <a:rPr lang="en-US" sz="1400" dirty="0" smtClean="0"/>
              <a:t>This document, and any attachments thereto are solely the property of rio rum llc and contain legally privileged and/or confidential information. you are hereby notified that any dissemination, distribution, printing or copying of this document, and any attachment thereto, is strictly prohibited. </a:t>
            </a:r>
            <a:br>
              <a:rPr lang="en-US" sz="1400" dirty="0" smtClean="0"/>
            </a:br>
            <a:endParaRPr lang="en-US" sz="1400" dirty="0"/>
          </a:p>
        </p:txBody>
      </p:sp>
      <p:graphicFrame>
        <p:nvGraphicFramePr>
          <p:cNvPr id="20482" name="Object 2"/>
          <p:cNvGraphicFramePr>
            <a:graphicFrameLocks noChangeAspect="1"/>
          </p:cNvGraphicFramePr>
          <p:nvPr/>
        </p:nvGraphicFramePr>
        <p:xfrm>
          <a:off x="1318029" y="304795"/>
          <a:ext cx="6434540" cy="3956050"/>
        </p:xfrm>
        <a:graphic>
          <a:graphicData uri="http://schemas.openxmlformats.org/presentationml/2006/ole">
            <p:oleObj spid="_x0000_s20482" name="Document" r:id="rId3" imgW="1714500" imgH="1054100" progId="Word.Document.8">
              <p:link updateAutomatic="1"/>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Brazil: </a:t>
            </a:r>
            <a:br>
              <a:rPr lang="en-US" sz="2800" dirty="0" smtClean="0"/>
            </a:br>
            <a:r>
              <a:rPr lang="en-US" sz="2800" dirty="0" smtClean="0"/>
              <a:t>A Snapshot</a:t>
            </a:r>
            <a:endParaRPr lang="en-US" sz="2800" dirty="0"/>
          </a:p>
        </p:txBody>
      </p:sp>
      <p:sp>
        <p:nvSpPr>
          <p:cNvPr id="13" name="Content Placeholder 1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rmAutofit/>
          </a:bodyPr>
          <a:lstStyle/>
          <a:p>
            <a:endParaRPr lang="en-US" dirty="0" smtClean="0"/>
          </a:p>
          <a:p>
            <a:r>
              <a:rPr lang="en-US" dirty="0" smtClean="0"/>
              <a:t>• Brazil is the 5</a:t>
            </a:r>
            <a:r>
              <a:rPr lang="en-US" baseline="30000" dirty="0" smtClean="0"/>
              <a:t>th</a:t>
            </a:r>
            <a:r>
              <a:rPr lang="en-US" dirty="0" smtClean="0"/>
              <a:t> most populated country in the world with a population of 190 million people.</a:t>
            </a:r>
          </a:p>
          <a:p>
            <a:r>
              <a:rPr lang="en-US" dirty="0" smtClean="0"/>
              <a:t>• According to surveys conducted by Embratur (Brazil’s Tourism Board), to foreign tourists who visited the country, 97.2% intend to return soon; 56.5% had their expectations completely satisfied; and, for 31.7%, it exceeded their expectations in every way. </a:t>
            </a:r>
          </a:p>
          <a:p>
            <a:r>
              <a:rPr lang="en-US" dirty="0" smtClean="0"/>
              <a:t>• A vast mixture of races has made Brazil a culturally rich and at the same time  very unique. The result is a happy people, open to everything new, a people one can only find in Brazil. </a:t>
            </a:r>
          </a:p>
          <a:p>
            <a:endParaRPr lang="en-US" dirty="0"/>
          </a:p>
        </p:txBody>
      </p:sp>
      <p:pic>
        <p:nvPicPr>
          <p:cNvPr id="9" name="Picture 8"/>
          <p:cNvPicPr>
            <a:picLocks noChangeAspect="1"/>
          </p:cNvPicPr>
          <p:nvPr/>
        </p:nvPicPr>
        <p:blipFill>
          <a:blip r:embed="rId2"/>
          <a:stretch>
            <a:fillRect/>
          </a:stretch>
        </p:blipFill>
        <p:spPr>
          <a:xfrm>
            <a:off x="1193671" y="5465625"/>
            <a:ext cx="1365380" cy="1321076"/>
          </a:xfrm>
          <a:prstGeom prst="rect">
            <a:avLst/>
          </a:prstGeom>
        </p:spPr>
      </p:pic>
      <p:pic>
        <p:nvPicPr>
          <p:cNvPr id="11" name="Picture 10"/>
          <p:cNvPicPr>
            <a:picLocks noChangeAspect="1"/>
          </p:cNvPicPr>
          <p:nvPr/>
        </p:nvPicPr>
        <p:blipFill>
          <a:blip r:embed="rId3"/>
          <a:stretch>
            <a:fillRect/>
          </a:stretch>
        </p:blipFill>
        <p:spPr>
          <a:xfrm>
            <a:off x="3575050" y="1693993"/>
            <a:ext cx="5111750" cy="383381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Rio de Janeiro: </a:t>
            </a:r>
            <a:br>
              <a:rPr lang="en-US" sz="2800" dirty="0" smtClean="0"/>
            </a:br>
            <a:r>
              <a:rPr lang="en-US" sz="2800" dirty="0" smtClean="0"/>
              <a:t>A Snapshot</a:t>
            </a:r>
            <a:endParaRPr lang="en-US" sz="2800" dirty="0"/>
          </a:p>
        </p:txBody>
      </p:sp>
      <p:sp>
        <p:nvSpPr>
          <p:cNvPr id="3" name="Content Placeholder 2"/>
          <p:cNvSpPr>
            <a:spLocks noGrp="1"/>
          </p:cNvSpPr>
          <p:nvPr>
            <p:ph idx="1"/>
          </p:nvPr>
        </p:nvSpPr>
        <p:spPr/>
        <p:txBody>
          <a:bodyPr/>
          <a:lstStyle/>
          <a:p>
            <a:pPr>
              <a:buNone/>
            </a:pPr>
            <a:endParaRPr lang="en-US" dirty="0"/>
          </a:p>
        </p:txBody>
      </p:sp>
      <p:sp>
        <p:nvSpPr>
          <p:cNvPr id="4" name="Text Placeholder 3"/>
          <p:cNvSpPr>
            <a:spLocks noGrp="1"/>
          </p:cNvSpPr>
          <p:nvPr>
            <p:ph type="body" sz="half" idx="2"/>
          </p:nvPr>
        </p:nvSpPr>
        <p:spPr/>
        <p:txBody>
          <a:bodyPr>
            <a:normAutofit/>
          </a:bodyPr>
          <a:lstStyle/>
          <a:p>
            <a:endParaRPr lang="en-US" dirty="0" smtClean="0"/>
          </a:p>
          <a:p>
            <a:r>
              <a:rPr lang="en-US" dirty="0" smtClean="0"/>
              <a:t>• Rio de Janeiro, known as “Cidade Maravilhosa” or “The Marvelous City” is the second largest in Brazil and the 26</a:t>
            </a:r>
            <a:r>
              <a:rPr lang="en-US" baseline="30000" dirty="0" smtClean="0"/>
              <a:t>th</a:t>
            </a:r>
            <a:r>
              <a:rPr lang="en-US" dirty="0" smtClean="0"/>
              <a:t> largest city in the world.</a:t>
            </a:r>
          </a:p>
          <a:p>
            <a:r>
              <a:rPr lang="en-US" dirty="0" smtClean="0"/>
              <a:t>• Inhabited by 6.3 million people known as “Cariocas”, it is the most visited city in the southern hemisphere with 1.4 million tourists annually.</a:t>
            </a:r>
          </a:p>
          <a:p>
            <a:r>
              <a:rPr lang="en-US" dirty="0" smtClean="0"/>
              <a:t>• Known for its gorgeous beaches, natural beauty and Carnaval, it is home to Sugarloaf Mountain as well as the Corcovado. More commonly known as “Christ the Redeemer.” the Corcovado is the largest art deco statue in the world and one of the New Seven Wonders in The World.</a:t>
            </a:r>
          </a:p>
        </p:txBody>
      </p:sp>
      <p:pic>
        <p:nvPicPr>
          <p:cNvPr id="8" name="Picture 7"/>
          <p:cNvPicPr>
            <a:picLocks noChangeAspect="1"/>
          </p:cNvPicPr>
          <p:nvPr/>
        </p:nvPicPr>
        <p:blipFill>
          <a:blip r:embed="rId2"/>
          <a:stretch>
            <a:fillRect/>
          </a:stretch>
        </p:blipFill>
        <p:spPr>
          <a:xfrm>
            <a:off x="3575050" y="1731834"/>
            <a:ext cx="5111750" cy="383381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lstStyle/>
          <a:p>
            <a:endParaRPr lang="en-US" dirty="0" smtClean="0"/>
          </a:p>
          <a:p>
            <a:endParaRPr lang="en-US" dirty="0" smtClean="0"/>
          </a:p>
          <a:p>
            <a:endParaRPr lang="en-US" dirty="0" smtClean="0"/>
          </a:p>
          <a:p>
            <a:endParaRPr lang="en-US" dirty="0" smtClean="0"/>
          </a:p>
          <a:p>
            <a:endParaRPr lang="en-US" dirty="0"/>
          </a:p>
        </p:txBody>
      </p:sp>
      <p:sp>
        <p:nvSpPr>
          <p:cNvPr id="5" name="Title 1"/>
          <p:cNvSpPr txBox="1">
            <a:spLocks/>
          </p:cNvSpPr>
          <p:nvPr/>
        </p:nvSpPr>
        <p:spPr>
          <a:xfrm>
            <a:off x="457200" y="273050"/>
            <a:ext cx="3008313" cy="1162050"/>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2014 FIFA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World Cup</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 Placeholder 3"/>
          <p:cNvSpPr txBox="1">
            <a:spLocks/>
          </p:cNvSpPr>
          <p:nvPr/>
        </p:nvSpPr>
        <p:spPr>
          <a:xfrm>
            <a:off x="457200" y="1530090"/>
            <a:ext cx="3008313" cy="41388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1400" dirty="0" smtClean="0"/>
          </a:p>
          <a:p>
            <a:pPr lvl="0">
              <a:spcBef>
                <a:spcPct val="20000"/>
              </a:spcBef>
              <a:defRPr/>
            </a:pPr>
            <a:r>
              <a:rPr lang="en-US" sz="1400" dirty="0" smtClean="0"/>
              <a:t>•Brazil is futbol! </a:t>
            </a:r>
          </a:p>
          <a:p>
            <a:pPr lvl="0">
              <a:spcBef>
                <a:spcPct val="20000"/>
              </a:spcBef>
              <a:defRPr/>
            </a:pPr>
            <a:r>
              <a:rPr lang="en-US" sz="1400" dirty="0" smtClean="0"/>
              <a:t>•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In June 2014, The most watched TV sport returns to South America for the first time since 1978.</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 According to FIFA, Brazil is the most watched international team due to the “Samba” style of play and unparalleled success with five FIFA cup wins.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 Viewership of the 2010 World Cup reached nearly 8 billion viewers (112 million in the US) exceeding total viewership by 2% over 2006.</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p:cNvPicPr>
            <a:picLocks noChangeAspect="1"/>
          </p:cNvPicPr>
          <p:nvPr/>
        </p:nvPicPr>
        <p:blipFill>
          <a:blip r:embed="rId2"/>
          <a:srcRect l="7176" t="4248" r="7176" b="2124"/>
          <a:stretch>
            <a:fillRect/>
          </a:stretch>
        </p:blipFill>
        <p:spPr>
          <a:xfrm>
            <a:off x="1198465" y="5144651"/>
            <a:ext cx="1053668" cy="1297266"/>
          </a:xfrm>
          <a:prstGeom prst="rect">
            <a:avLst/>
          </a:prstGeom>
        </p:spPr>
      </p:pic>
      <p:pic>
        <p:nvPicPr>
          <p:cNvPr id="8" name="Picture 7"/>
          <p:cNvPicPr>
            <a:picLocks noChangeAspect="1"/>
          </p:cNvPicPr>
          <p:nvPr/>
        </p:nvPicPr>
        <p:blipFill>
          <a:blip r:embed="rId3"/>
          <a:srcRect l="24511" t="17657" b="25504"/>
          <a:stretch>
            <a:fillRect/>
          </a:stretch>
        </p:blipFill>
        <p:spPr>
          <a:xfrm>
            <a:off x="3575050" y="3682727"/>
            <a:ext cx="5150632" cy="3028330"/>
          </a:xfrm>
          <a:prstGeom prst="rect">
            <a:avLst/>
          </a:prstGeom>
        </p:spPr>
      </p:pic>
      <p:pic>
        <p:nvPicPr>
          <p:cNvPr id="9" name="Picture 8"/>
          <p:cNvPicPr>
            <a:picLocks noChangeAspect="1"/>
          </p:cNvPicPr>
          <p:nvPr/>
        </p:nvPicPr>
        <p:blipFill>
          <a:blip r:embed="rId4"/>
          <a:srcRect b="5094"/>
          <a:stretch>
            <a:fillRect/>
          </a:stretch>
        </p:blipFill>
        <p:spPr>
          <a:xfrm>
            <a:off x="3575050" y="273050"/>
            <a:ext cx="5111750" cy="342827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Rio de Janeiro</a:t>
            </a:r>
            <a:br>
              <a:rPr lang="en-US" sz="2800" dirty="0" smtClean="0"/>
            </a:br>
            <a:r>
              <a:rPr lang="en-US" sz="2800" dirty="0" smtClean="0"/>
              <a:t>2016 Olympics</a:t>
            </a:r>
            <a:endParaRPr lang="en-US" sz="2800" dirty="0"/>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a:xfrm>
            <a:off x="457200" y="1672162"/>
            <a:ext cx="3008313" cy="4691063"/>
          </a:xfrm>
        </p:spPr>
        <p:txBody>
          <a:bodyPr/>
          <a:lstStyle/>
          <a:p>
            <a:r>
              <a:rPr lang="en-US" dirty="0" smtClean="0"/>
              <a:t>• In 2016, the biggest sporting  event in the world will take place for the first time in South America, playing host to more than 10,500 athletes from 205 nations competing in 28 sports.</a:t>
            </a:r>
          </a:p>
          <a:p>
            <a:r>
              <a:rPr lang="en-US" dirty="0" smtClean="0"/>
              <a:t>• Over 7 million tickets will be sold for the 30 venue event.</a:t>
            </a:r>
          </a:p>
          <a:p>
            <a:r>
              <a:rPr lang="en-US" dirty="0" smtClean="0"/>
              <a:t>• Nearly 4.7 billion people tuned into the 2008 Beijing Olympic Games (211 million in the US- the most-viewed event in American television history!) outpacing the 2004 games by 21%. </a:t>
            </a:r>
          </a:p>
          <a:p>
            <a:r>
              <a:rPr lang="en-US" dirty="0" smtClean="0"/>
              <a:t>• Investment  by China raised host city awareness from 57% in May 2007 to 79% in May 2008. </a:t>
            </a:r>
          </a:p>
          <a:p>
            <a:endParaRPr lang="en-US" dirty="0" smtClean="0"/>
          </a:p>
          <a:p>
            <a:endParaRPr lang="en-US" dirty="0"/>
          </a:p>
        </p:txBody>
      </p:sp>
      <p:pic>
        <p:nvPicPr>
          <p:cNvPr id="6" name="Picture 5"/>
          <p:cNvPicPr>
            <a:picLocks noChangeAspect="1"/>
          </p:cNvPicPr>
          <p:nvPr/>
        </p:nvPicPr>
        <p:blipFill>
          <a:blip r:embed="rId2"/>
          <a:stretch>
            <a:fillRect/>
          </a:stretch>
        </p:blipFill>
        <p:spPr>
          <a:xfrm>
            <a:off x="3575050" y="1562942"/>
            <a:ext cx="5111750" cy="4104317"/>
          </a:xfrm>
          <a:prstGeom prst="rect">
            <a:avLst/>
          </a:prstGeom>
        </p:spPr>
      </p:pic>
      <p:pic>
        <p:nvPicPr>
          <p:cNvPr id="7" name="Picture 6"/>
          <p:cNvPicPr>
            <a:picLocks noChangeAspect="1"/>
          </p:cNvPicPr>
          <p:nvPr/>
        </p:nvPicPr>
        <p:blipFill>
          <a:blip r:embed="rId3"/>
          <a:srcRect l="26406" r="27286"/>
          <a:stretch>
            <a:fillRect/>
          </a:stretch>
        </p:blipFill>
        <p:spPr>
          <a:xfrm>
            <a:off x="1388006" y="5247929"/>
            <a:ext cx="933448" cy="127891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International </a:t>
            </a:r>
            <a:r>
              <a:rPr lang="en-US" sz="2800" dirty="0"/>
              <a:t>T</a:t>
            </a:r>
            <a:r>
              <a:rPr lang="en-US" sz="2800" dirty="0" smtClean="0"/>
              <a:t>ourism Marketing</a:t>
            </a:r>
            <a:endParaRPr lang="en-US" sz="2800" dirty="0"/>
          </a:p>
        </p:txBody>
      </p:sp>
      <p:pic>
        <p:nvPicPr>
          <p:cNvPr id="8" name="Content Placeholder 7" descr="Brazil.jpg"/>
          <p:cNvPicPr>
            <a:picLocks noGrp="1" noChangeAspect="1"/>
          </p:cNvPicPr>
          <p:nvPr>
            <p:ph idx="1"/>
          </p:nvPr>
        </p:nvPicPr>
        <p:blipFill>
          <a:blip r:embed="rId2"/>
          <a:srcRect l="30000" t="-35877" r="24667" b="9100"/>
          <a:stretch>
            <a:fillRect/>
          </a:stretch>
        </p:blipFill>
        <p:spPr>
          <a:xfrm>
            <a:off x="5122571" y="-1203221"/>
            <a:ext cx="2666759" cy="4971804"/>
          </a:xfrm>
        </p:spPr>
      </p:pic>
      <p:sp>
        <p:nvSpPr>
          <p:cNvPr id="4" name="Text Placeholder 3"/>
          <p:cNvSpPr>
            <a:spLocks noGrp="1"/>
          </p:cNvSpPr>
          <p:nvPr>
            <p:ph type="body" sz="half" idx="2"/>
          </p:nvPr>
        </p:nvSpPr>
        <p:spPr/>
        <p:txBody>
          <a:bodyPr/>
          <a:lstStyle/>
          <a:p>
            <a:r>
              <a:rPr lang="en-US" dirty="0" smtClean="0"/>
              <a:t>According to Embratur, (Brazil’s Tourism Board) in 2009 plans call for:</a:t>
            </a:r>
          </a:p>
          <a:p>
            <a:r>
              <a:rPr lang="en-US" dirty="0" smtClean="0"/>
              <a:t>• A $107 million multimedia campaign entitled “Brazil Sensational” will reach over 400 million people in over 100 countries. Americans are the main targets as the United States is the second largest source of tourists to Brazil behind Argentina.</a:t>
            </a:r>
          </a:p>
          <a:p>
            <a:r>
              <a:rPr lang="en-US" dirty="0" smtClean="0"/>
              <a:t> http://www.youtube.com/visitbrasil</a:t>
            </a:r>
          </a:p>
          <a:p>
            <a:r>
              <a:rPr lang="en-US" dirty="0" smtClean="0"/>
              <a:t>• 1.4 million tourists visit Rio de Janeiro every year and this is expected to more than double, increasing to 3.3 million. For Brazil, the goal is to increase the number from 5 to 10 million visitors annually.</a:t>
            </a:r>
          </a:p>
          <a:p>
            <a:r>
              <a:rPr lang="en-US" dirty="0" smtClean="0"/>
              <a:t>• Foreign Tourist Spending will see an increase of 304% to $17.6 billion.</a:t>
            </a:r>
            <a:endParaRPr lang="en-US" dirty="0"/>
          </a:p>
        </p:txBody>
      </p:sp>
      <p:pic>
        <p:nvPicPr>
          <p:cNvPr id="5" name="Picture 4"/>
          <p:cNvPicPr>
            <a:picLocks noChangeAspect="1"/>
          </p:cNvPicPr>
          <p:nvPr/>
        </p:nvPicPr>
        <p:blipFill>
          <a:blip r:embed="rId3"/>
          <a:stretch>
            <a:fillRect/>
          </a:stretch>
        </p:blipFill>
        <p:spPr>
          <a:xfrm>
            <a:off x="1071034" y="5600573"/>
            <a:ext cx="1113366" cy="1113366"/>
          </a:xfrm>
          <a:prstGeom prst="rect">
            <a:avLst/>
          </a:prstGeom>
        </p:spPr>
      </p:pic>
      <p:pic>
        <p:nvPicPr>
          <p:cNvPr id="9" name="Picture 8" descr="BrazilNYCSubway1.jpg"/>
          <p:cNvPicPr>
            <a:picLocks noChangeAspect="1"/>
          </p:cNvPicPr>
          <p:nvPr/>
        </p:nvPicPr>
        <p:blipFill>
          <a:blip r:embed="rId4"/>
          <a:stretch>
            <a:fillRect/>
          </a:stretch>
        </p:blipFill>
        <p:spPr>
          <a:xfrm>
            <a:off x="4572000" y="3768583"/>
            <a:ext cx="3843337" cy="288250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777"/>
            <a:ext cx="3008313" cy="1162050"/>
          </a:xfrm>
        </p:spPr>
        <p:txBody>
          <a:bodyPr>
            <a:noAutofit/>
          </a:bodyPr>
          <a:lstStyle/>
          <a:p>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t>
            </a:r>
            <a:br>
              <a:rPr lang="en-US" sz="2800" dirty="0" smtClean="0"/>
            </a:br>
            <a:r>
              <a:rPr lang="en-US" sz="2800" dirty="0" smtClean="0"/>
              <a:t/>
            </a:r>
            <a:br>
              <a:rPr lang="en-US" sz="2800" dirty="0" smtClean="0"/>
            </a:br>
            <a:r>
              <a:rPr lang="en-US" sz="2800" dirty="0" smtClean="0"/>
              <a:t>Economics &amp; Exports</a:t>
            </a:r>
            <a:br>
              <a:rPr lang="en-US" sz="2800" dirty="0" smtClean="0"/>
            </a:br>
            <a:endParaRPr lang="en-US" sz="2800" dirty="0"/>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rmAutofit/>
          </a:bodyPr>
          <a:lstStyle/>
          <a:p>
            <a:endParaRPr lang="en-US" dirty="0" smtClean="0"/>
          </a:p>
          <a:p>
            <a:r>
              <a:rPr lang="en-US" dirty="0" smtClean="0"/>
              <a:t>• Brazil has the highest GDP in Latin America.</a:t>
            </a:r>
          </a:p>
          <a:p>
            <a:r>
              <a:rPr lang="en-US" dirty="0" smtClean="0"/>
              <a:t>• According to the International Monetary Fund and the World Bank, Brazil has the 9</a:t>
            </a:r>
            <a:r>
              <a:rPr lang="en-US" baseline="30000" dirty="0" smtClean="0"/>
              <a:t>th</a:t>
            </a:r>
            <a:r>
              <a:rPr lang="en-US" dirty="0" smtClean="0"/>
              <a:t> largest economy in terms of purchasing power parity and 10</a:t>
            </a:r>
            <a:r>
              <a:rPr lang="en-US" baseline="30000" dirty="0" smtClean="0"/>
              <a:t>th</a:t>
            </a:r>
            <a:r>
              <a:rPr lang="en-US" dirty="0" smtClean="0"/>
              <a:t> in terms of market exchange rates.</a:t>
            </a:r>
          </a:p>
          <a:p>
            <a:r>
              <a:rPr lang="en-US" dirty="0" smtClean="0"/>
              <a:t>• Brazil is the 18</a:t>
            </a:r>
            <a:r>
              <a:rPr lang="en-US" baseline="30000" dirty="0" smtClean="0"/>
              <a:t>th</a:t>
            </a:r>
            <a:r>
              <a:rPr lang="en-US" dirty="0" smtClean="0"/>
              <a:t> largest supplier of goods imports to the US in 2010.</a:t>
            </a:r>
          </a:p>
          <a:p>
            <a:r>
              <a:rPr lang="en-US" dirty="0" smtClean="0"/>
              <a:t>• From Havaianas to coffee and branded coconut water, U.S. imports from Brazil totaled $23.9 billion in 2010, a 19.2% increase ($3.8 billion) from 2009, and up 175% over the last 16 years!  </a:t>
            </a:r>
          </a:p>
          <a:p>
            <a:endParaRPr lang="en-US" dirty="0" smtClean="0"/>
          </a:p>
          <a:p>
            <a:endParaRPr lang="en-US" dirty="0" smtClean="0"/>
          </a:p>
        </p:txBody>
      </p:sp>
      <p:pic>
        <p:nvPicPr>
          <p:cNvPr id="6" name="Picture 5"/>
          <p:cNvPicPr>
            <a:picLocks noChangeAspect="1"/>
          </p:cNvPicPr>
          <p:nvPr/>
        </p:nvPicPr>
        <p:blipFill>
          <a:blip r:embed="rId2"/>
          <a:srcRect b="8257"/>
          <a:stretch>
            <a:fillRect/>
          </a:stretch>
        </p:blipFill>
        <p:spPr>
          <a:xfrm>
            <a:off x="6118711" y="4322794"/>
            <a:ext cx="2788221" cy="1637735"/>
          </a:xfrm>
          <a:prstGeom prst="rect">
            <a:avLst/>
          </a:prstGeom>
        </p:spPr>
      </p:pic>
      <p:pic>
        <p:nvPicPr>
          <p:cNvPr id="9" name="Picture 8"/>
          <p:cNvPicPr>
            <a:picLocks noChangeAspect="1"/>
          </p:cNvPicPr>
          <p:nvPr/>
        </p:nvPicPr>
        <p:blipFill>
          <a:blip r:embed="rId3"/>
          <a:stretch>
            <a:fillRect/>
          </a:stretch>
        </p:blipFill>
        <p:spPr>
          <a:xfrm>
            <a:off x="3575050" y="327277"/>
            <a:ext cx="5111750" cy="3468688"/>
          </a:xfrm>
          <a:prstGeom prst="rect">
            <a:avLst/>
          </a:prstGeom>
        </p:spPr>
      </p:pic>
      <p:pic>
        <p:nvPicPr>
          <p:cNvPr id="7" name="Picture 6"/>
          <p:cNvPicPr>
            <a:picLocks noChangeAspect="1"/>
          </p:cNvPicPr>
          <p:nvPr/>
        </p:nvPicPr>
        <p:blipFill>
          <a:blip r:embed="rId4"/>
          <a:srcRect l="8827" r="12609"/>
          <a:stretch>
            <a:fillRect/>
          </a:stretch>
        </p:blipFill>
        <p:spPr>
          <a:xfrm>
            <a:off x="3465513" y="3812898"/>
            <a:ext cx="2676065" cy="249342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1521</TotalTime>
  <Words>3002</Words>
  <Application>Microsoft Macintosh PowerPoint</Application>
  <PresentationFormat>On-screen Show (4:3)</PresentationFormat>
  <Paragraphs>342</Paragraphs>
  <Slides>37</Slides>
  <Notes>1</Notes>
  <HiddenSlides>0</HiddenSlides>
  <MMClips>0</MMClips>
  <ScaleCrop>false</ScaleCrop>
  <HeadingPairs>
    <vt:vector size="6" baseType="variant">
      <vt:variant>
        <vt:lpstr>Design Template</vt:lpstr>
      </vt:variant>
      <vt:variant>
        <vt:i4>1</vt:i4>
      </vt:variant>
      <vt:variant>
        <vt:lpstr>Links</vt:lpstr>
      </vt:variant>
      <vt:variant>
        <vt:i4>1</vt:i4>
      </vt:variant>
      <vt:variant>
        <vt:lpstr>Slide Titles</vt:lpstr>
      </vt:variant>
      <vt:variant>
        <vt:i4>37</vt:i4>
      </vt:variant>
    </vt:vector>
  </HeadingPairs>
  <TitlesOfParts>
    <vt:vector size="39" baseType="lpstr">
      <vt:lpstr>Office Theme</vt:lpstr>
      <vt:lpstr>Macintosh HD:Users:jamesverrier:Desktop:RIORUM101811.doc!OLE_LINK6</vt:lpstr>
      <vt:lpstr>Slide 1</vt:lpstr>
      <vt:lpstr>Our Mission:  </vt:lpstr>
      <vt:lpstr>Slide 3</vt:lpstr>
      <vt:lpstr>Brazil:  A Snapshot</vt:lpstr>
      <vt:lpstr>Rio de Janeiro:  A Snapshot</vt:lpstr>
      <vt:lpstr>Slide 6</vt:lpstr>
      <vt:lpstr>Rio de Janeiro 2016 Olympics</vt:lpstr>
      <vt:lpstr>International Tourism Marketing</vt:lpstr>
      <vt:lpstr>                             Economics &amp; Exports </vt:lpstr>
      <vt:lpstr>Slide 10</vt:lpstr>
      <vt:lpstr>Key Macro Trends </vt:lpstr>
      <vt:lpstr>Key Spirits Trends </vt:lpstr>
      <vt:lpstr>Slide 13</vt:lpstr>
      <vt:lpstr>Slide 14</vt:lpstr>
      <vt:lpstr>RIO RUM’s Competitive Advantages</vt:lpstr>
      <vt:lpstr>Slide 16</vt:lpstr>
      <vt:lpstr>Slide 17</vt:lpstr>
      <vt:lpstr>Slide 18</vt:lpstr>
      <vt:lpstr>Slide 19</vt:lpstr>
      <vt:lpstr>RIO RUM’s Target Audience</vt:lpstr>
      <vt:lpstr>Alternative Lifestyle:  A Snapshot</vt:lpstr>
      <vt:lpstr>Millenials  (Gen Y):  A Snapshot</vt:lpstr>
      <vt:lpstr>Slide 23</vt:lpstr>
      <vt:lpstr> </vt:lpstr>
      <vt:lpstr>Slide 25</vt:lpstr>
      <vt:lpstr>Sales Support  </vt:lpstr>
      <vt:lpstr>Slide 27</vt:lpstr>
      <vt:lpstr>Slide 28</vt:lpstr>
      <vt:lpstr>Slide 29</vt:lpstr>
      <vt:lpstr>Trade Support  </vt:lpstr>
      <vt:lpstr>Slide 31</vt:lpstr>
      <vt:lpstr>Slide 32</vt:lpstr>
      <vt:lpstr>Slide 33</vt:lpstr>
      <vt:lpstr>           </vt:lpstr>
      <vt:lpstr>           </vt:lpstr>
      <vt:lpstr>           </vt:lpstr>
      <vt:lpstr>This document, and any attachments thereto are solely the property of rio rum llc and contain legally privileged and/or confidential information. you are hereby notified that any dissemination, distribution, printing or copying of this document, and any attachment thereto, is strictly prohibited.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C VERRIER</dc:creator>
  <cp:lastModifiedBy>JAMES C VERRIER</cp:lastModifiedBy>
  <cp:revision>108</cp:revision>
  <cp:lastPrinted>2011-10-17T20:31:26Z</cp:lastPrinted>
  <dcterms:created xsi:type="dcterms:W3CDTF">2011-12-02T14:57:41Z</dcterms:created>
  <dcterms:modified xsi:type="dcterms:W3CDTF">2011-12-02T14:58:09Z</dcterms:modified>
</cp:coreProperties>
</file>